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7" r:id="rId6"/>
    <p:sldId id="269" r:id="rId7"/>
    <p:sldId id="268" r:id="rId8"/>
    <p:sldId id="258" r:id="rId9"/>
    <p:sldId id="259" r:id="rId10"/>
    <p:sldId id="260"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05E85-6E0E-40D3-90BD-DB94D58408EE}" v="2" dt="2025-04-14T06:55:31.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94660"/>
  </p:normalViewPr>
  <p:slideViewPr>
    <p:cSldViewPr snapToGrid="0">
      <p:cViewPr varScale="1">
        <p:scale>
          <a:sx n="88" d="100"/>
          <a:sy n="88" d="100"/>
        </p:scale>
        <p:origin x="72" y="7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Maffei" userId="a119a52e-8f4f-40e6-be0f-4e5f9ee8d680" providerId="ADAL" clId="{4D505E85-6E0E-40D3-90BD-DB94D58408EE}"/>
    <pc:docChg chg="custSel modSld">
      <pc:chgData name="Antonio Maffei" userId="a119a52e-8f4f-40e6-be0f-4e5f9ee8d680" providerId="ADAL" clId="{4D505E85-6E0E-40D3-90BD-DB94D58408EE}" dt="2025-04-14T06:55:35.329" v="63" actId="14100"/>
      <pc:docMkLst>
        <pc:docMk/>
      </pc:docMkLst>
      <pc:sldChg chg="addSp modSp mod">
        <pc:chgData name="Antonio Maffei" userId="a119a52e-8f4f-40e6-be0f-4e5f9ee8d680" providerId="ADAL" clId="{4D505E85-6E0E-40D3-90BD-DB94D58408EE}" dt="2025-04-14T06:55:35.329" v="63" actId="14100"/>
        <pc:sldMkLst>
          <pc:docMk/>
          <pc:sldMk cId="2456671503" sldId="256"/>
        </pc:sldMkLst>
        <pc:spChg chg="mod">
          <ac:chgData name="Antonio Maffei" userId="a119a52e-8f4f-40e6-be0f-4e5f9ee8d680" providerId="ADAL" clId="{4D505E85-6E0E-40D3-90BD-DB94D58408EE}" dt="2025-04-14T06:55:05.399" v="54" actId="20577"/>
          <ac:spMkLst>
            <pc:docMk/>
            <pc:sldMk cId="2456671503" sldId="256"/>
            <ac:spMk id="3" creationId="{7991B360-DD75-A96E-C7A9-09154564216E}"/>
          </ac:spMkLst>
        </pc:spChg>
        <pc:spChg chg="add mod">
          <ac:chgData name="Antonio Maffei" userId="a119a52e-8f4f-40e6-be0f-4e5f9ee8d680" providerId="ADAL" clId="{4D505E85-6E0E-40D3-90BD-DB94D58408EE}" dt="2025-04-14T06:55:23.490" v="60" actId="1076"/>
          <ac:spMkLst>
            <pc:docMk/>
            <pc:sldMk cId="2456671503" sldId="256"/>
            <ac:spMk id="6" creationId="{EE67280F-4745-0780-C5B4-6F8139A333AF}"/>
          </ac:spMkLst>
        </pc:spChg>
        <pc:spChg chg="add mod">
          <ac:chgData name="Antonio Maffei" userId="a119a52e-8f4f-40e6-be0f-4e5f9ee8d680" providerId="ADAL" clId="{4D505E85-6E0E-40D3-90BD-DB94D58408EE}" dt="2025-04-14T06:55:31.171" v="61"/>
          <ac:spMkLst>
            <pc:docMk/>
            <pc:sldMk cId="2456671503" sldId="256"/>
            <ac:spMk id="9" creationId="{00000000-0008-0000-0000-000004000000}"/>
          </ac:spMkLst>
        </pc:spChg>
        <pc:grpChg chg="add mod">
          <ac:chgData name="Antonio Maffei" userId="a119a52e-8f4f-40e6-be0f-4e5f9ee8d680" providerId="ADAL" clId="{4D505E85-6E0E-40D3-90BD-DB94D58408EE}" dt="2025-04-14T06:55:35.329" v="63" actId="14100"/>
          <ac:grpSpMkLst>
            <pc:docMk/>
            <pc:sldMk cId="2456671503" sldId="256"/>
            <ac:grpSpMk id="7" creationId="{00000000-0008-0000-0000-000002000000}"/>
          </ac:grpSpMkLst>
        </pc:grpChg>
        <pc:grpChg chg="add mod">
          <ac:chgData name="Antonio Maffei" userId="a119a52e-8f4f-40e6-be0f-4e5f9ee8d680" providerId="ADAL" clId="{4D505E85-6E0E-40D3-90BD-DB94D58408EE}" dt="2025-04-14T06:55:31.171" v="61"/>
          <ac:grpSpMkLst>
            <pc:docMk/>
            <pc:sldMk cId="2456671503" sldId="256"/>
            <ac:grpSpMk id="8" creationId="{00000000-0008-0000-0000-000003000000}"/>
          </ac:grpSpMkLst>
        </pc:grpChg>
        <pc:picChg chg="add mod">
          <ac:chgData name="Antonio Maffei" userId="a119a52e-8f4f-40e6-be0f-4e5f9ee8d680" providerId="ADAL" clId="{4D505E85-6E0E-40D3-90BD-DB94D58408EE}" dt="2025-04-14T06:54:35.142" v="1" actId="1076"/>
          <ac:picMkLst>
            <pc:docMk/>
            <pc:sldMk cId="2456671503" sldId="256"/>
            <ac:picMk id="4" creationId="{00000000-0008-0000-0000-000007000000}"/>
          </ac:picMkLst>
        </pc:picChg>
        <pc:picChg chg="add mod">
          <ac:chgData name="Antonio Maffei" userId="a119a52e-8f4f-40e6-be0f-4e5f9ee8d680" providerId="ADAL" clId="{4D505E85-6E0E-40D3-90BD-DB94D58408EE}" dt="2025-04-14T06:55:31.171" v="61"/>
          <ac:picMkLst>
            <pc:docMk/>
            <pc:sldMk cId="2456671503" sldId="256"/>
            <ac:picMk id="10" creationId="{00000000-0008-0000-0000-000005000000}"/>
          </ac:picMkLst>
        </pc:picChg>
        <pc:picChg chg="add mod">
          <ac:chgData name="Antonio Maffei" userId="a119a52e-8f4f-40e6-be0f-4e5f9ee8d680" providerId="ADAL" clId="{4D505E85-6E0E-40D3-90BD-DB94D58408EE}" dt="2025-04-14T06:55:31.171" v="61"/>
          <ac:picMkLst>
            <pc:docMk/>
            <pc:sldMk cId="2456671503" sldId="256"/>
            <ac:picMk id="11" creationId="{00000000-0008-0000-0000-000006000000}"/>
          </ac:picMkLst>
        </pc:picChg>
      </pc:sldChg>
    </pc:docChg>
  </pc:docChgLst>
  <pc:docChgLst>
    <pc:chgData name="Dario  Antonelli" userId="cb911ec3-3647-441b-9e6c-8bb7484d0daf" providerId="ADAL" clId="{BE0E5FD4-BB25-434E-BBA5-8947FEA8E06C}"/>
    <pc:docChg chg="undo custSel addSld delSld modSld">
      <pc:chgData name="Dario  Antonelli" userId="cb911ec3-3647-441b-9e6c-8bb7484d0daf" providerId="ADAL" clId="{BE0E5FD4-BB25-434E-BBA5-8947FEA8E06C}" dt="2024-06-23T17:03:26.803" v="302" actId="113"/>
      <pc:docMkLst>
        <pc:docMk/>
      </pc:docMkLst>
      <pc:sldChg chg="modSp mod">
        <pc:chgData name="Dario  Antonelli" userId="cb911ec3-3647-441b-9e6c-8bb7484d0daf" providerId="ADAL" clId="{BE0E5FD4-BB25-434E-BBA5-8947FEA8E06C}" dt="2024-06-23T16:45:04.246" v="131" actId="20577"/>
        <pc:sldMkLst>
          <pc:docMk/>
          <pc:sldMk cId="2456671503" sldId="256"/>
        </pc:sldMkLst>
      </pc:sldChg>
      <pc:sldChg chg="addSp delSp modSp mod">
        <pc:chgData name="Dario  Antonelli" userId="cb911ec3-3647-441b-9e6c-8bb7484d0daf" providerId="ADAL" clId="{BE0E5FD4-BB25-434E-BBA5-8947FEA8E06C}" dt="2024-06-23T16:42:48.693" v="26" actId="26606"/>
        <pc:sldMkLst>
          <pc:docMk/>
          <pc:sldMk cId="4005119809" sldId="259"/>
        </pc:sldMkLst>
      </pc:sldChg>
      <pc:sldChg chg="addSp delSp modSp mod setBg">
        <pc:chgData name="Dario  Antonelli" userId="cb911ec3-3647-441b-9e6c-8bb7484d0daf" providerId="ADAL" clId="{BE0E5FD4-BB25-434E-BBA5-8947FEA8E06C}" dt="2024-06-23T16:39:25.780" v="2" actId="26606"/>
        <pc:sldMkLst>
          <pc:docMk/>
          <pc:sldMk cId="1652918169" sldId="260"/>
        </pc:sldMkLst>
      </pc:sldChg>
      <pc:sldChg chg="addSp delSp modSp new mod setBg">
        <pc:chgData name="Dario  Antonelli" userId="cb911ec3-3647-441b-9e6c-8bb7484d0daf" providerId="ADAL" clId="{BE0E5FD4-BB25-434E-BBA5-8947FEA8E06C}" dt="2024-06-23T16:41:05.633" v="17" actId="27636"/>
        <pc:sldMkLst>
          <pc:docMk/>
          <pc:sldMk cId="2035905331" sldId="261"/>
        </pc:sldMkLst>
      </pc:sldChg>
      <pc:sldChg chg="addSp delSp modSp new mod setBg">
        <pc:chgData name="Dario  Antonelli" userId="cb911ec3-3647-441b-9e6c-8bb7484d0daf" providerId="ADAL" clId="{BE0E5FD4-BB25-434E-BBA5-8947FEA8E06C}" dt="2024-06-23T16:42:15.279" v="25" actId="403"/>
        <pc:sldMkLst>
          <pc:docMk/>
          <pc:sldMk cId="1441639579" sldId="262"/>
        </pc:sldMkLst>
      </pc:sldChg>
      <pc:sldChg chg="addSp delSp modSp new mod setBg">
        <pc:chgData name="Dario  Antonelli" userId="cb911ec3-3647-441b-9e6c-8bb7484d0daf" providerId="ADAL" clId="{BE0E5FD4-BB25-434E-BBA5-8947FEA8E06C}" dt="2024-06-23T16:43:30.124" v="30" actId="26606"/>
        <pc:sldMkLst>
          <pc:docMk/>
          <pc:sldMk cId="4048900919" sldId="263"/>
        </pc:sldMkLst>
      </pc:sldChg>
      <pc:sldChg chg="addSp delSp modSp new mod setBg">
        <pc:chgData name="Dario  Antonelli" userId="cb911ec3-3647-441b-9e6c-8bb7484d0daf" providerId="ADAL" clId="{BE0E5FD4-BB25-434E-BBA5-8947FEA8E06C}" dt="2024-06-23T16:54:15.384" v="207" actId="26606"/>
        <pc:sldMkLst>
          <pc:docMk/>
          <pc:sldMk cId="339781806" sldId="264"/>
        </pc:sldMkLst>
      </pc:sldChg>
      <pc:sldChg chg="addSp delSp modSp new mod setBg">
        <pc:chgData name="Dario  Antonelli" userId="cb911ec3-3647-441b-9e6c-8bb7484d0daf" providerId="ADAL" clId="{BE0E5FD4-BB25-434E-BBA5-8947FEA8E06C}" dt="2024-06-23T16:53:20.225" v="205" actId="403"/>
        <pc:sldMkLst>
          <pc:docMk/>
          <pc:sldMk cId="2955310069" sldId="265"/>
        </pc:sldMkLst>
      </pc:sldChg>
      <pc:sldChg chg="new del">
        <pc:chgData name="Dario  Antonelli" userId="cb911ec3-3647-441b-9e6c-8bb7484d0daf" providerId="ADAL" clId="{BE0E5FD4-BB25-434E-BBA5-8947FEA8E06C}" dt="2024-06-23T16:54:26.766" v="209" actId="47"/>
        <pc:sldMkLst>
          <pc:docMk/>
          <pc:sldMk cId="802761650" sldId="266"/>
        </pc:sldMkLst>
      </pc:sldChg>
      <pc:sldChg chg="addSp delSp modSp add mod">
        <pc:chgData name="Dario  Antonelli" userId="cb911ec3-3647-441b-9e6c-8bb7484d0daf" providerId="ADAL" clId="{BE0E5FD4-BB25-434E-BBA5-8947FEA8E06C}" dt="2024-06-23T16:56:15.470" v="225" actId="403"/>
        <pc:sldMkLst>
          <pc:docMk/>
          <pc:sldMk cId="2596373798" sldId="267"/>
        </pc:sldMkLst>
      </pc:sldChg>
      <pc:sldChg chg="modSp add mod">
        <pc:chgData name="Dario  Antonelli" userId="cb911ec3-3647-441b-9e6c-8bb7484d0daf" providerId="ADAL" clId="{BE0E5FD4-BB25-434E-BBA5-8947FEA8E06C}" dt="2024-06-23T17:00:29.660" v="251" actId="113"/>
        <pc:sldMkLst>
          <pc:docMk/>
          <pc:sldMk cId="34889522" sldId="268"/>
        </pc:sldMkLst>
      </pc:sldChg>
      <pc:sldChg chg="addSp delSp modSp new mod modClrScheme chgLayout">
        <pc:chgData name="Dario  Antonelli" userId="cb911ec3-3647-441b-9e6c-8bb7484d0daf" providerId="ADAL" clId="{BE0E5FD4-BB25-434E-BBA5-8947FEA8E06C}" dt="2024-06-23T17:03:26.803" v="302" actId="113"/>
        <pc:sldMkLst>
          <pc:docMk/>
          <pc:sldMk cId="2555787121"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65A6-EE24-4A82-1F35-62AE97545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05BBE1-6F9B-A487-3729-195B2BC3A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D48D8C-A243-84B0-BE7A-1B69FACB31C7}"/>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5" name="Footer Placeholder 4">
            <a:extLst>
              <a:ext uri="{FF2B5EF4-FFF2-40B4-BE49-F238E27FC236}">
                <a16:creationId xmlns:a16="http://schemas.microsoft.com/office/drawing/2014/main" id="{89553056-F4FC-15BB-CD23-1735DD56EB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48013-18AE-CE50-AEE9-8845484A641B}"/>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67022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6A26-FF89-42FB-76E7-5DE9303B1F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01DA33-59A2-BB26-ADE7-49CAB53BED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4C345C-8358-150E-A2D0-75C13A385AA1}"/>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5" name="Footer Placeholder 4">
            <a:extLst>
              <a:ext uri="{FF2B5EF4-FFF2-40B4-BE49-F238E27FC236}">
                <a16:creationId xmlns:a16="http://schemas.microsoft.com/office/drawing/2014/main" id="{703714C4-1B80-3E9D-5ED8-CC5F56026D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A41C4F-8141-A301-7AFB-5DDFCE1CFF1A}"/>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253075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348F8-90CA-ED44-C5A5-4FE8BD4BA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63B48C-0DB9-509D-B4A7-730931EC5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C4995-229D-C57B-B388-99EF77922432}"/>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5" name="Footer Placeholder 4">
            <a:extLst>
              <a:ext uri="{FF2B5EF4-FFF2-40B4-BE49-F238E27FC236}">
                <a16:creationId xmlns:a16="http://schemas.microsoft.com/office/drawing/2014/main" id="{D7FD2BC5-39FF-3774-6B57-3044656707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630F3-465C-669A-9307-F3064EB8E1AD}"/>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166522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53F5-F5AE-F8F2-A394-EB88A0090E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AE05F7-DE56-EACF-776A-582682BA8B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748337-A86F-DDCB-744D-0173FEC6822E}"/>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5" name="Footer Placeholder 4">
            <a:extLst>
              <a:ext uri="{FF2B5EF4-FFF2-40B4-BE49-F238E27FC236}">
                <a16:creationId xmlns:a16="http://schemas.microsoft.com/office/drawing/2014/main" id="{48B52F4C-7D3E-B709-87E6-1B70885502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F65DAD-6E50-5B35-878B-66AF31AA3D7F}"/>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108504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9CF5-DC24-E9FA-E76D-62393B5928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BE8FD3-D754-8BC2-5E5C-82404D3E51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07E92-BAA2-19AC-3505-3397E64BDB8A}"/>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5" name="Footer Placeholder 4">
            <a:extLst>
              <a:ext uri="{FF2B5EF4-FFF2-40B4-BE49-F238E27FC236}">
                <a16:creationId xmlns:a16="http://schemas.microsoft.com/office/drawing/2014/main" id="{CE9CAEF1-D0F2-9E89-B446-92C68D2F0C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ABE03-CACA-2A5F-E0AA-A780CAC8B4AA}"/>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389173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8758-456B-96E6-7906-AF2F57310E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0B0F79-73EE-3F55-B24B-8DBA9AA6C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DF9E00-DEF5-7728-C448-0F665039F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CD07F3-71F7-4721-5CCD-A9CADBA4F5D5}"/>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6" name="Footer Placeholder 5">
            <a:extLst>
              <a:ext uri="{FF2B5EF4-FFF2-40B4-BE49-F238E27FC236}">
                <a16:creationId xmlns:a16="http://schemas.microsoft.com/office/drawing/2014/main" id="{DF566E15-5BF4-8813-8F82-96425C4B27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1BE8-331B-5D83-09CC-631E0E0A6F50}"/>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175934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0883-9BF2-2225-D310-E66429A899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924965-B9E3-C301-15C5-A7E6ECC2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2A750-2D19-013B-ECBD-0A5B5F11B4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D80A18-B739-6672-ADA0-F46E91585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2A1C1A-39CC-A6F4-C267-BBE1ADD40C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7B874A-7343-25B1-618A-EF9AE9840A07}"/>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8" name="Footer Placeholder 7">
            <a:extLst>
              <a:ext uri="{FF2B5EF4-FFF2-40B4-BE49-F238E27FC236}">
                <a16:creationId xmlns:a16="http://schemas.microsoft.com/office/drawing/2014/main" id="{F8F53722-51BA-DC6F-FEC6-52D8AB81BB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8A8956-545D-C544-D34A-7EDB70FBADD7}"/>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142246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4062-AEC9-5B98-48E8-4B7E25E9E7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32E6C0-3BA0-9287-4BC2-BA177B21EAB2}"/>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4" name="Footer Placeholder 3">
            <a:extLst>
              <a:ext uri="{FF2B5EF4-FFF2-40B4-BE49-F238E27FC236}">
                <a16:creationId xmlns:a16="http://schemas.microsoft.com/office/drawing/2014/main" id="{0F07F1BD-46AC-084E-15CF-15806B2840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8F280C-E2FF-B351-EAC3-E21B76D7510A}"/>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236137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CB3E5-87E1-4AF0-927A-D4EF95BE243A}"/>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3" name="Footer Placeholder 2">
            <a:extLst>
              <a:ext uri="{FF2B5EF4-FFF2-40B4-BE49-F238E27FC236}">
                <a16:creationId xmlns:a16="http://schemas.microsoft.com/office/drawing/2014/main" id="{D5C5C859-2814-1514-A6D9-7BCFF865D3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5809DA-6932-51DA-F8EB-0FA79D4A85A7}"/>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305101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0FD1-917F-5C07-C546-216D0BE33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3374F4-8FC6-2452-B6C4-A344A3247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047CB1-10A1-77E4-B77D-F71B74AB7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0817F-C76F-CF48-B4C4-83F8D4064152}"/>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6" name="Footer Placeholder 5">
            <a:extLst>
              <a:ext uri="{FF2B5EF4-FFF2-40B4-BE49-F238E27FC236}">
                <a16:creationId xmlns:a16="http://schemas.microsoft.com/office/drawing/2014/main" id="{FC989929-3612-0B60-6281-5B4AAA85A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611EBC-5939-D7DF-72A7-EDC5A37F821D}"/>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345655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F5DF-6361-D0C3-5878-AA8C0B624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CB64F6-F40D-1BE8-EB4D-6D217B9EE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EAFBDD-3CE5-4D9F-531A-60BB8A325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26B54-3CFE-A14E-F86E-901EE13EB4A8}"/>
              </a:ext>
            </a:extLst>
          </p:cNvPr>
          <p:cNvSpPr>
            <a:spLocks noGrp="1"/>
          </p:cNvSpPr>
          <p:nvPr>
            <p:ph type="dt" sz="half" idx="10"/>
          </p:nvPr>
        </p:nvSpPr>
        <p:spPr/>
        <p:txBody>
          <a:bodyPr/>
          <a:lstStyle/>
          <a:p>
            <a:fld id="{3029EA75-7906-40EE-B80B-03100107E834}" type="datetimeFigureOut">
              <a:rPr lang="en-GB" smtClean="0"/>
              <a:t>14/04/2025</a:t>
            </a:fld>
            <a:endParaRPr lang="en-GB"/>
          </a:p>
        </p:txBody>
      </p:sp>
      <p:sp>
        <p:nvSpPr>
          <p:cNvPr id="6" name="Footer Placeholder 5">
            <a:extLst>
              <a:ext uri="{FF2B5EF4-FFF2-40B4-BE49-F238E27FC236}">
                <a16:creationId xmlns:a16="http://schemas.microsoft.com/office/drawing/2014/main" id="{01CFFA95-13A7-38E2-801B-91834EE6B3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C5F9EB-2FF0-5FC8-D140-DE60523F62AD}"/>
              </a:ext>
            </a:extLst>
          </p:cNvPr>
          <p:cNvSpPr>
            <a:spLocks noGrp="1"/>
          </p:cNvSpPr>
          <p:nvPr>
            <p:ph type="sldNum" sz="quarter" idx="12"/>
          </p:nvPr>
        </p:nvSpPr>
        <p:spPr/>
        <p:txBody>
          <a:bodyPr/>
          <a:lstStyle/>
          <a:p>
            <a:fld id="{6B24BACC-F025-4378-8C89-642AEDC12974}" type="slidenum">
              <a:rPr lang="en-GB" smtClean="0"/>
              <a:t>‹#›</a:t>
            </a:fld>
            <a:endParaRPr lang="en-GB"/>
          </a:p>
        </p:txBody>
      </p:sp>
    </p:spTree>
    <p:extLst>
      <p:ext uri="{BB962C8B-B14F-4D97-AF65-F5344CB8AC3E}">
        <p14:creationId xmlns:p14="http://schemas.microsoft.com/office/powerpoint/2010/main" val="399957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E07B3-2632-1A92-A809-42E02DC95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78A831-E6D8-7502-ABE0-864E3C393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F8048F-5431-F71B-EB0F-69E0ACCC4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29EA75-7906-40EE-B80B-03100107E834}" type="datetimeFigureOut">
              <a:rPr lang="en-GB" smtClean="0"/>
              <a:t>14/04/2025</a:t>
            </a:fld>
            <a:endParaRPr lang="en-GB"/>
          </a:p>
        </p:txBody>
      </p:sp>
      <p:sp>
        <p:nvSpPr>
          <p:cNvPr id="5" name="Footer Placeholder 4">
            <a:extLst>
              <a:ext uri="{FF2B5EF4-FFF2-40B4-BE49-F238E27FC236}">
                <a16:creationId xmlns:a16="http://schemas.microsoft.com/office/drawing/2014/main" id="{8CAF20AC-49CB-D1BA-A239-EBF460F2D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E692D88-C19E-0BD9-C01B-6F36E82D3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24BACC-F025-4378-8C89-642AEDC12974}" type="slidenum">
              <a:rPr lang="en-GB" smtClean="0"/>
              <a:t>‹#›</a:t>
            </a:fld>
            <a:endParaRPr lang="en-GB"/>
          </a:p>
        </p:txBody>
      </p:sp>
    </p:spTree>
    <p:extLst>
      <p:ext uri="{BB962C8B-B14F-4D97-AF65-F5344CB8AC3E}">
        <p14:creationId xmlns:p14="http://schemas.microsoft.com/office/powerpoint/2010/main" val="930078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7B81-9226-581B-3862-4785420F9375}"/>
              </a:ext>
            </a:extLst>
          </p:cNvPr>
          <p:cNvSpPr>
            <a:spLocks noGrp="1"/>
          </p:cNvSpPr>
          <p:nvPr>
            <p:ph type="ctrTitle"/>
          </p:nvPr>
        </p:nvSpPr>
        <p:spPr/>
        <p:txBody>
          <a:bodyPr/>
          <a:lstStyle/>
          <a:p>
            <a:r>
              <a:rPr lang="en-GB" dirty="0"/>
              <a:t>Flex Blended Learning at POLITO</a:t>
            </a:r>
          </a:p>
        </p:txBody>
      </p:sp>
      <p:sp>
        <p:nvSpPr>
          <p:cNvPr id="3" name="Subtitle 2">
            <a:extLst>
              <a:ext uri="{FF2B5EF4-FFF2-40B4-BE49-F238E27FC236}">
                <a16:creationId xmlns:a16="http://schemas.microsoft.com/office/drawing/2014/main" id="{7991B360-DD75-A96E-C7A9-09154564216E}"/>
              </a:ext>
            </a:extLst>
          </p:cNvPr>
          <p:cNvSpPr>
            <a:spLocks noGrp="1"/>
          </p:cNvSpPr>
          <p:nvPr>
            <p:ph type="subTitle" idx="1"/>
          </p:nvPr>
        </p:nvSpPr>
        <p:spPr/>
        <p:txBody>
          <a:bodyPr>
            <a:normAutofit lnSpcReduction="10000"/>
          </a:bodyPr>
          <a:lstStyle/>
          <a:p>
            <a:r>
              <a:rPr lang="en-GB" dirty="0"/>
              <a:t>BLISS LTT2: Presentation of POLITO Educational Unit</a:t>
            </a:r>
          </a:p>
          <a:p>
            <a:r>
              <a:rPr lang="en-GB" dirty="0"/>
              <a:t>Course: Production Systems</a:t>
            </a:r>
          </a:p>
          <a:p>
            <a:r>
              <a:rPr lang="en-GB" dirty="0"/>
              <a:t>Management engineering</a:t>
            </a:r>
          </a:p>
          <a:p>
            <a:r>
              <a:rPr lang="en-GB" dirty="0"/>
              <a:t>Politecnico di Torino</a:t>
            </a:r>
          </a:p>
        </p:txBody>
      </p:sp>
      <p:pic>
        <p:nvPicPr>
          <p:cNvPr id="4" name="image1.png">
            <a:extLst>
              <a:ext uri="{FF2B5EF4-FFF2-40B4-BE49-F238E27FC236}">
                <a16:creationId xmlns:a16="http://schemas.microsoft.com/office/drawing/2014/main" id="{00000000-0008-0000-0000-000007000000}"/>
              </a:ext>
            </a:extLst>
          </p:cNvPr>
          <p:cNvPicPr preferRelativeResize="0"/>
          <p:nvPr/>
        </p:nvPicPr>
        <p:blipFill>
          <a:blip r:embed="rId2" cstate="print"/>
          <a:stretch>
            <a:fillRect/>
          </a:stretch>
        </p:blipFill>
        <p:spPr>
          <a:xfrm>
            <a:off x="215673" y="161925"/>
            <a:ext cx="6372225" cy="1438275"/>
          </a:xfrm>
          <a:prstGeom prst="rect">
            <a:avLst/>
          </a:prstGeom>
          <a:noFill/>
        </p:spPr>
      </p:pic>
      <p:sp>
        <p:nvSpPr>
          <p:cNvPr id="6" name="TextBox 5">
            <a:extLst>
              <a:ext uri="{FF2B5EF4-FFF2-40B4-BE49-F238E27FC236}">
                <a16:creationId xmlns:a16="http://schemas.microsoft.com/office/drawing/2014/main" id="{EE67280F-4745-0780-C5B4-6F8139A333AF}"/>
              </a:ext>
            </a:extLst>
          </p:cNvPr>
          <p:cNvSpPr txBox="1"/>
          <p:nvPr/>
        </p:nvSpPr>
        <p:spPr>
          <a:xfrm>
            <a:off x="136071" y="5495746"/>
            <a:ext cx="4245429" cy="1200329"/>
          </a:xfrm>
          <a:prstGeom prst="rect">
            <a:avLst/>
          </a:prstGeom>
          <a:noFill/>
        </p:spPr>
        <p:txBody>
          <a:bodyPr wrap="square">
            <a:spAutoFit/>
          </a:bodyPr>
          <a:lstStyle/>
          <a:p>
            <a:r>
              <a:rPr lang="en-GB" sz="1200"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7" name="Shape 2">
            <a:extLst>
              <a:ext uri="{FF2B5EF4-FFF2-40B4-BE49-F238E27FC236}">
                <a16:creationId xmlns:a16="http://schemas.microsoft.com/office/drawing/2014/main" id="{00000000-0008-0000-0000-000002000000}"/>
              </a:ext>
            </a:extLst>
          </p:cNvPr>
          <p:cNvGrpSpPr/>
          <p:nvPr/>
        </p:nvGrpSpPr>
        <p:grpSpPr>
          <a:xfrm>
            <a:off x="10444843" y="414337"/>
            <a:ext cx="1370919" cy="1583192"/>
            <a:chOff x="0" y="0"/>
            <a:chExt cx="619125" cy="933450"/>
          </a:xfrm>
        </p:grpSpPr>
        <p:grpSp>
          <p:nvGrpSpPr>
            <p:cNvPr id="8" name="Shape 3">
              <a:extLst>
                <a:ext uri="{FF2B5EF4-FFF2-40B4-BE49-F238E27FC236}">
                  <a16:creationId xmlns:a16="http://schemas.microsoft.com/office/drawing/2014/main" id="{00000000-0008-0000-0000-000003000000}"/>
                </a:ext>
              </a:extLst>
            </p:cNvPr>
            <p:cNvGrpSpPr/>
            <p:nvPr/>
          </p:nvGrpSpPr>
          <p:grpSpPr>
            <a:xfrm>
              <a:off x="0" y="0"/>
              <a:ext cx="619125" cy="933450"/>
              <a:chOff x="0" y="0"/>
              <a:chExt cx="3813253" cy="5045811"/>
            </a:xfrm>
          </p:grpSpPr>
          <p:sp>
            <p:nvSpPr>
              <p:cNvPr id="9" name="Shape 4">
                <a:extLst>
                  <a:ext uri="{FF2B5EF4-FFF2-40B4-BE49-F238E27FC236}">
                    <a16:creationId xmlns:a16="http://schemas.microsoft.com/office/drawing/2014/main" id="{00000000-0008-0000-0000-000004000000}"/>
                  </a:ext>
                </a:extLst>
              </p:cNvPr>
              <p:cNvSpPr/>
              <p:nvPr/>
            </p:nvSpPr>
            <p:spPr>
              <a:xfrm>
                <a:off x="0" y="0"/>
                <a:ext cx="3813250" cy="5045800"/>
              </a:xfrm>
              <a:prstGeom prst="rect">
                <a:avLst/>
              </a:prstGeom>
              <a:noFill/>
              <a:ln>
                <a:noFill/>
              </a:ln>
            </p:spPr>
            <p:txBody>
              <a:bodyPr spcFirstLastPara="1" wrap="square" lIns="91425" tIns="91425" rIns="91425" bIns="91425"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sz="1400"/>
              </a:p>
            </p:txBody>
          </p:sp>
          <p:pic>
            <p:nvPicPr>
              <p:cNvPr id="10" name="Shape 5" descr="Icon&#10;&#10;Description automatically generated">
                <a:extLst>
                  <a:ext uri="{FF2B5EF4-FFF2-40B4-BE49-F238E27FC236}">
                    <a16:creationId xmlns:a16="http://schemas.microsoft.com/office/drawing/2014/main" id="{00000000-0008-0000-0000-000005000000}"/>
                  </a:ext>
                </a:extLst>
              </p:cNvPr>
              <p:cNvPicPr preferRelativeResize="0"/>
              <p:nvPr/>
            </p:nvPicPr>
            <p:blipFill rotWithShape="1">
              <a:blip r:embed="rId3">
                <a:alphaModFix/>
              </a:blip>
              <a:srcRect t="79035"/>
              <a:stretch/>
            </p:blipFill>
            <p:spPr>
              <a:xfrm>
                <a:off x="0" y="3989215"/>
                <a:ext cx="3811994" cy="1056596"/>
              </a:xfrm>
              <a:prstGeom prst="rect">
                <a:avLst/>
              </a:prstGeom>
              <a:noFill/>
              <a:ln>
                <a:noFill/>
              </a:ln>
              <a:effectLst>
                <a:outerShdw blurRad="50800" dist="38100" dir="2700000" algn="tl" rotWithShape="0">
                  <a:srgbClr val="223A66"/>
                </a:outerShdw>
              </a:effectLst>
            </p:spPr>
          </p:pic>
          <p:pic>
            <p:nvPicPr>
              <p:cNvPr id="11" name="Shape 6">
                <a:extLst>
                  <a:ext uri="{FF2B5EF4-FFF2-40B4-BE49-F238E27FC236}">
                    <a16:creationId xmlns:a16="http://schemas.microsoft.com/office/drawing/2014/main" id="{00000000-0008-0000-0000-000006000000}"/>
                  </a:ext>
                </a:extLst>
              </p:cNvPr>
              <p:cNvPicPr preferRelativeResize="0"/>
              <p:nvPr/>
            </p:nvPicPr>
            <p:blipFill rotWithShape="1">
              <a:blip r:embed="rId4">
                <a:alphaModFix/>
              </a:blip>
              <a:srcRect b="21912"/>
              <a:stretch/>
            </p:blipFill>
            <p:spPr>
              <a:xfrm>
                <a:off x="1260" y="0"/>
                <a:ext cx="3811993" cy="3935666"/>
              </a:xfrm>
              <a:prstGeom prst="rect">
                <a:avLst/>
              </a:prstGeom>
              <a:noFill/>
              <a:ln>
                <a:noFill/>
              </a:ln>
            </p:spPr>
          </p:pic>
        </p:grpSp>
      </p:grpSp>
    </p:spTree>
    <p:extLst>
      <p:ext uri="{BB962C8B-B14F-4D97-AF65-F5344CB8AC3E}">
        <p14:creationId xmlns:p14="http://schemas.microsoft.com/office/powerpoint/2010/main" val="245667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8A734-E4EA-F308-1162-1A5E2FE9C2DA}"/>
              </a:ext>
            </a:extLst>
          </p:cNvPr>
          <p:cNvSpPr>
            <a:spLocks noGrp="1"/>
          </p:cNvSpPr>
          <p:nvPr>
            <p:ph type="title"/>
          </p:nvPr>
        </p:nvSpPr>
        <p:spPr>
          <a:xfrm>
            <a:off x="761803" y="350196"/>
            <a:ext cx="4646904" cy="1624520"/>
          </a:xfrm>
        </p:spPr>
        <p:txBody>
          <a:bodyPr anchor="ctr">
            <a:normAutofit/>
          </a:bodyPr>
          <a:lstStyle/>
          <a:p>
            <a:r>
              <a:rPr lang="en-GB" sz="3700"/>
              <a:t>Building a Comprehensive Online Learning Environment</a:t>
            </a:r>
          </a:p>
        </p:txBody>
      </p:sp>
      <p:sp>
        <p:nvSpPr>
          <p:cNvPr id="4" name="Rectangle 1">
            <a:extLst>
              <a:ext uri="{FF2B5EF4-FFF2-40B4-BE49-F238E27FC236}">
                <a16:creationId xmlns:a16="http://schemas.microsoft.com/office/drawing/2014/main" id="{AFFE24CB-3DBC-D490-8602-F2B588247EF6}"/>
              </a:ext>
            </a:extLst>
          </p:cNvPr>
          <p:cNvSpPr>
            <a:spLocks noGrp="1" noChangeArrowheads="1"/>
          </p:cNvSpPr>
          <p:nvPr>
            <p:ph idx="1"/>
          </p:nvPr>
        </p:nvSpPr>
        <p:spPr bwMode="auto">
          <a:xfrm>
            <a:off x="761802" y="2743200"/>
            <a:ext cx="4646905" cy="3613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dirty="0">
                <a:ln>
                  <a:noFill/>
                </a:ln>
                <a:effectLst/>
                <a:latin typeface="Arial" panose="020B0604020202020204" pitchFamily="34" charset="0"/>
              </a:rPr>
              <a:t>Success Story:</a:t>
            </a:r>
            <a:r>
              <a:rPr kumimoji="0" lang="en-US" altLang="en-US" sz="1900" b="0" i="0" u="none" strike="noStrike" cap="none" normalizeH="0" baseline="0" dirty="0">
                <a:ln>
                  <a:noFill/>
                </a:ln>
                <a:effectLst/>
                <a:latin typeface="Arial" panose="020B0604020202020204" pitchFamily="34" charset="0"/>
              </a:rPr>
              <a:t> Successful integration of materials from multiple instructors.</a:t>
            </a:r>
          </a:p>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dirty="0">
                <a:ln>
                  <a:noFill/>
                </a:ln>
                <a:effectLst/>
                <a:latin typeface="Arial" panose="020B0604020202020204" pitchFamily="34" charset="0"/>
              </a:rPr>
              <a:t>Collaborative Advantage:</a:t>
            </a:r>
            <a:r>
              <a:rPr kumimoji="0" lang="en-US" altLang="en-US" sz="1900" b="0" i="0" u="none" strike="noStrike" cap="none" normalizeH="0" baseline="0" dirty="0">
                <a:ln>
                  <a:noFill/>
                </a:ln>
                <a:effectLst/>
                <a:latin typeface="Arial" panose="020B0604020202020204" pitchFamily="34" charset="0"/>
              </a:rPr>
              <a:t> Centralized resources made it easier for students to access everything they needed.</a:t>
            </a:r>
          </a:p>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dirty="0">
                <a:ln>
                  <a:noFill/>
                </a:ln>
                <a:effectLst/>
                <a:latin typeface="Arial" panose="020B0604020202020204" pitchFamily="34" charset="0"/>
              </a:rPr>
              <a:t>Challenges:</a:t>
            </a:r>
            <a:endParaRPr kumimoji="0" lang="en-US" altLang="en-US" sz="19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dirty="0">
                <a:ln>
                  <a:noFill/>
                </a:ln>
                <a:effectLst/>
                <a:latin typeface="Arial" panose="020B0604020202020204" pitchFamily="34" charset="0"/>
              </a:rPr>
              <a:t>Technical difficulties with unreliable support software.</a:t>
            </a: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dirty="0">
                <a:ln>
                  <a:noFill/>
                </a:ln>
                <a:effectLst/>
                <a:latin typeface="Arial" panose="020B0604020202020204" pitchFamily="34" charset="0"/>
              </a:rPr>
              <a:t>Time-consuming to keep multiple files synchronized.</a:t>
            </a:r>
          </a:p>
          <a:p>
            <a:pPr marL="0" marR="0" lvl="0" indent="0" defTabSz="914400" rtl="0" eaLnBrk="0" fontAlgn="base" latinLnBrk="0" hangingPunct="0">
              <a:spcBef>
                <a:spcPct val="0"/>
              </a:spcBef>
              <a:spcAft>
                <a:spcPts val="600"/>
              </a:spcAft>
              <a:buClrTx/>
              <a:buSzTx/>
              <a:buFontTx/>
              <a:buNone/>
              <a:tabLst/>
            </a:pPr>
            <a:endParaRPr kumimoji="0" lang="en-US" altLang="en-US" sz="1900" b="0" i="0" u="none" strike="noStrike" cap="none" normalizeH="0" baseline="0" dirty="0">
              <a:ln>
                <a:noFill/>
              </a:ln>
              <a:effectLst/>
              <a:latin typeface="Arial" panose="020B0604020202020204" pitchFamily="34" charset="0"/>
            </a:endParaRPr>
          </a:p>
        </p:txBody>
      </p:sp>
      <p:pic>
        <p:nvPicPr>
          <p:cNvPr id="6" name="Picture 5" descr="Light bulb on yellow background with sketched light beams and cord">
            <a:extLst>
              <a:ext uri="{FF2B5EF4-FFF2-40B4-BE49-F238E27FC236}">
                <a16:creationId xmlns:a16="http://schemas.microsoft.com/office/drawing/2014/main" id="{53B97B16-7384-03D6-6472-C517E485BBE0}"/>
              </a:ext>
            </a:extLst>
          </p:cNvPr>
          <p:cNvPicPr>
            <a:picLocks noChangeAspect="1"/>
          </p:cNvPicPr>
          <p:nvPr/>
        </p:nvPicPr>
        <p:blipFill rotWithShape="1">
          <a:blip r:embed="rId2"/>
          <a:srcRect l="44765" r="507"/>
          <a:stretch/>
        </p:blipFill>
        <p:spPr>
          <a:xfrm>
            <a:off x="6096000" y="1"/>
            <a:ext cx="6102825" cy="6858000"/>
          </a:xfrm>
          <a:prstGeom prst="rect">
            <a:avLst/>
          </a:prstGeom>
        </p:spPr>
      </p:pic>
    </p:spTree>
    <p:extLst>
      <p:ext uri="{BB962C8B-B14F-4D97-AF65-F5344CB8AC3E}">
        <p14:creationId xmlns:p14="http://schemas.microsoft.com/office/powerpoint/2010/main" val="165291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90AEE-B1F5-425B-85A0-84C235DFFEBD}"/>
              </a:ext>
            </a:extLst>
          </p:cNvPr>
          <p:cNvSpPr>
            <a:spLocks noGrp="1"/>
          </p:cNvSpPr>
          <p:nvPr>
            <p:ph type="title"/>
          </p:nvPr>
        </p:nvSpPr>
        <p:spPr>
          <a:xfrm>
            <a:off x="761803" y="350196"/>
            <a:ext cx="4646904" cy="1624520"/>
          </a:xfrm>
        </p:spPr>
        <p:txBody>
          <a:bodyPr anchor="ctr">
            <a:normAutofit/>
          </a:bodyPr>
          <a:lstStyle/>
          <a:p>
            <a:r>
              <a:rPr lang="en-GB" sz="3700"/>
              <a:t>The Challenges of Video Lectures and Online Instruction</a:t>
            </a:r>
          </a:p>
        </p:txBody>
      </p:sp>
      <p:sp>
        <p:nvSpPr>
          <p:cNvPr id="4" name="Rectangle 1">
            <a:extLst>
              <a:ext uri="{FF2B5EF4-FFF2-40B4-BE49-F238E27FC236}">
                <a16:creationId xmlns:a16="http://schemas.microsoft.com/office/drawing/2014/main" id="{177CAA19-5179-1163-831A-CC5F6389B118}"/>
              </a:ext>
            </a:extLst>
          </p:cNvPr>
          <p:cNvSpPr>
            <a:spLocks noGrp="1" noChangeArrowheads="1"/>
          </p:cNvSpPr>
          <p:nvPr>
            <p:ph idx="1"/>
          </p:nvPr>
        </p:nvSpPr>
        <p:spPr bwMode="auto">
          <a:xfrm>
            <a:off x="761802" y="2472490"/>
            <a:ext cx="4646905" cy="40353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10000"/>
          </a:bodyPr>
          <a:lstStyle/>
          <a:p>
            <a:pPr marL="0" marR="0" lvl="0" indent="0" defTabSz="914400" rtl="0" eaLnBrk="0" fontAlgn="base" latinLnBrk="0" hangingPunct="0">
              <a:spcBef>
                <a:spcPct val="0"/>
              </a:spcBef>
              <a:spcAft>
                <a:spcPts val="600"/>
              </a:spcAft>
              <a:buClrTx/>
              <a:buSzTx/>
              <a:buFontTx/>
              <a:buChar char="•"/>
              <a:tabLst/>
            </a:pPr>
            <a:r>
              <a:rPr kumimoji="0" lang="en-US" altLang="en-US" sz="2000" b="1" i="0" u="none" strike="noStrike" cap="none" normalizeH="0" baseline="0" dirty="0">
                <a:ln>
                  <a:noFill/>
                </a:ln>
                <a:effectLst/>
                <a:latin typeface="Arial" panose="020B0604020202020204" pitchFamily="34" charset="0"/>
              </a:rPr>
              <a:t>Technical Hurdles:</a:t>
            </a:r>
            <a:r>
              <a:rPr kumimoji="0" lang="en-US" altLang="en-US" sz="2000" b="0" i="0" u="none" strike="noStrike" cap="none" normalizeH="0" baseline="0" dirty="0">
                <a:ln>
                  <a:noFill/>
                </a:ln>
                <a:effectLst/>
                <a:latin typeface="Arial" panose="020B0604020202020204" pitchFamily="34" charset="0"/>
              </a:rPr>
              <a:t> Re-recording entire lectures due to minor mistakes was frustrating.</a:t>
            </a:r>
          </a:p>
          <a:p>
            <a:pPr marL="0" marR="0" lvl="0" indent="0" defTabSz="914400" rtl="0" eaLnBrk="0" fontAlgn="base" latinLnBrk="0" hangingPunct="0">
              <a:spcBef>
                <a:spcPct val="0"/>
              </a:spcBef>
              <a:spcAft>
                <a:spcPts val="600"/>
              </a:spcAft>
              <a:buClrTx/>
              <a:buSzTx/>
              <a:buFontTx/>
              <a:buChar char="•"/>
              <a:tabLst/>
            </a:pPr>
            <a:r>
              <a:rPr kumimoji="0" lang="en-US" altLang="en-US" sz="2000" b="1" i="0" u="none" strike="noStrike" cap="none" normalizeH="0" baseline="0" dirty="0">
                <a:ln>
                  <a:noFill/>
                </a:ln>
                <a:effectLst/>
                <a:latin typeface="Arial" panose="020B0604020202020204" pitchFamily="34" charset="0"/>
              </a:rPr>
              <a:t>Pedagogical Issues:</a:t>
            </a: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Difficulty teaching to a screen instead of a live audience.</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Limitations in online assessment formats (e.g., no drawings, open-ended questions).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Lower student engagement compared to in-person instruction.</a:t>
            </a:r>
          </a:p>
          <a:p>
            <a:pPr marL="0" indent="0" eaLnBrk="0" fontAlgn="base" hangingPunct="0">
              <a:lnSpc>
                <a:spcPct val="100000"/>
              </a:lnSpc>
              <a:spcBef>
                <a:spcPct val="0"/>
              </a:spcBef>
              <a:spcAft>
                <a:spcPts val="600"/>
              </a:spcAft>
              <a:buFontTx/>
              <a:buChar char="•"/>
            </a:pPr>
            <a:r>
              <a:rPr lang="en-GB" sz="2000" b="1" dirty="0">
                <a:latin typeface="Arial" panose="020B0604020202020204" pitchFamily="34" charset="0"/>
              </a:rPr>
              <a:t>Differentiation: </a:t>
            </a:r>
          </a:p>
          <a:p>
            <a:pPr marL="0" indent="0" eaLnBrk="0" fontAlgn="base" hangingPunct="0">
              <a:lnSpc>
                <a:spcPct val="100000"/>
              </a:lnSpc>
              <a:spcBef>
                <a:spcPct val="0"/>
              </a:spcBef>
              <a:spcAft>
                <a:spcPts val="600"/>
              </a:spcAft>
              <a:buFontTx/>
              <a:buChar char="•"/>
            </a:pPr>
            <a:r>
              <a:rPr lang="en-GB" sz="2000" dirty="0">
                <a:latin typeface="Arial" panose="020B0604020202020204" pitchFamily="34" charset="0"/>
              </a:rPr>
              <a:t>The same lesson cannot be effectively taught both in-person and online.</a:t>
            </a:r>
            <a:endParaRPr lang="en-US" altLang="en-US" sz="2000" dirty="0">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p:txBody>
      </p:sp>
      <p:pic>
        <p:nvPicPr>
          <p:cNvPr id="6" name="Picture 5" descr="Abstract blurred public library with bookshelves">
            <a:extLst>
              <a:ext uri="{FF2B5EF4-FFF2-40B4-BE49-F238E27FC236}">
                <a16:creationId xmlns:a16="http://schemas.microsoft.com/office/drawing/2014/main" id="{BF29F9C1-CA31-7E5F-DA06-13CB83A72114}"/>
              </a:ext>
            </a:extLst>
          </p:cNvPr>
          <p:cNvPicPr>
            <a:picLocks noChangeAspect="1"/>
          </p:cNvPicPr>
          <p:nvPr/>
        </p:nvPicPr>
        <p:blipFill rotWithShape="1">
          <a:blip r:embed="rId2"/>
          <a:srcRect l="9130" r="31469" b="-2"/>
          <a:stretch/>
        </p:blipFill>
        <p:spPr>
          <a:xfrm>
            <a:off x="6096000" y="1"/>
            <a:ext cx="6102825" cy="6858000"/>
          </a:xfrm>
          <a:prstGeom prst="rect">
            <a:avLst/>
          </a:prstGeom>
        </p:spPr>
      </p:pic>
    </p:spTree>
    <p:extLst>
      <p:ext uri="{BB962C8B-B14F-4D97-AF65-F5344CB8AC3E}">
        <p14:creationId xmlns:p14="http://schemas.microsoft.com/office/powerpoint/2010/main" val="203590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lasses on top of a book">
            <a:extLst>
              <a:ext uri="{FF2B5EF4-FFF2-40B4-BE49-F238E27FC236}">
                <a16:creationId xmlns:a16="http://schemas.microsoft.com/office/drawing/2014/main" id="{3995E205-CDFF-4A84-472C-772978617FDB}"/>
              </a:ext>
            </a:extLst>
          </p:cNvPr>
          <p:cNvPicPr>
            <a:picLocks noChangeAspect="1"/>
          </p:cNvPicPr>
          <p:nvPr/>
        </p:nvPicPr>
        <p:blipFill rotWithShape="1">
          <a:blip r:embed="rId2"/>
          <a:srcRect l="11202" r="36534" b="-1"/>
          <a:stretch/>
        </p:blipFill>
        <p:spPr>
          <a:xfrm>
            <a:off x="-1" y="-2"/>
            <a:ext cx="5410198" cy="6858002"/>
          </a:xfrm>
          <a:prstGeom prst="rect">
            <a:avLst/>
          </a:prstGeom>
        </p:spPr>
      </p:pic>
      <p:sp useBgFill="1">
        <p:nvSpPr>
          <p:cNvPr id="16" name="Rectangle 1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D175E-DC68-FAE6-F87F-B96110C6B032}"/>
              </a:ext>
            </a:extLst>
          </p:cNvPr>
          <p:cNvSpPr>
            <a:spLocks noGrp="1"/>
          </p:cNvSpPr>
          <p:nvPr>
            <p:ph type="title"/>
          </p:nvPr>
        </p:nvSpPr>
        <p:spPr>
          <a:xfrm>
            <a:off x="6115317" y="405685"/>
            <a:ext cx="5464968" cy="1559301"/>
          </a:xfrm>
        </p:spPr>
        <p:txBody>
          <a:bodyPr>
            <a:normAutofit/>
          </a:bodyPr>
          <a:lstStyle/>
          <a:p>
            <a:r>
              <a:rPr lang="en-GB" sz="4000"/>
              <a:t>Recommendations for Improvement</a:t>
            </a:r>
          </a:p>
        </p:txBody>
      </p:sp>
      <p:sp>
        <p:nvSpPr>
          <p:cNvPr id="4" name="Rectangle 1">
            <a:extLst>
              <a:ext uri="{FF2B5EF4-FFF2-40B4-BE49-F238E27FC236}">
                <a16:creationId xmlns:a16="http://schemas.microsoft.com/office/drawing/2014/main" id="{4D0CE3DB-6CF2-E8CF-E02C-BFF7A42F19C8}"/>
              </a:ext>
            </a:extLst>
          </p:cNvPr>
          <p:cNvSpPr>
            <a:spLocks noGrp="1" noChangeArrowheads="1"/>
          </p:cNvSpPr>
          <p:nvPr>
            <p:ph idx="1"/>
          </p:nvPr>
        </p:nvSpPr>
        <p:spPr bwMode="auto">
          <a:xfrm>
            <a:off x="6008914" y="2370671"/>
            <a:ext cx="5740400" cy="41752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800" b="1" i="0" u="none" strike="noStrike" cap="none" normalizeH="0" baseline="0">
                <a:ln>
                  <a:noFill/>
                </a:ln>
                <a:effectLst/>
                <a:latin typeface="Arial" panose="020B0604020202020204" pitchFamily="34" charset="0"/>
              </a:rPr>
              <a:t>Technical Solutions:</a:t>
            </a:r>
            <a:endParaRPr kumimoji="0" lang="en-US" altLang="en-US" sz="18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a:ln>
                  <a:noFill/>
                </a:ln>
                <a:effectLst/>
                <a:latin typeface="Arial" panose="020B0604020202020204" pitchFamily="34" charset="0"/>
              </a:rPr>
              <a:t>Invest in more reliable software for Education 3.0 classrooms and online content management.</a:t>
            </a:r>
          </a:p>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a:ln>
                  <a:noFill/>
                </a:ln>
                <a:effectLst/>
                <a:latin typeface="Arial" panose="020B0604020202020204" pitchFamily="34" charset="0"/>
              </a:rPr>
              <a:t>Explore video editing tools to fix minor errors without re-recording.</a:t>
            </a:r>
          </a:p>
          <a:p>
            <a:pPr marL="0" marR="0" lvl="0" indent="0" defTabSz="914400" rtl="0" eaLnBrk="0" fontAlgn="base" latinLnBrk="0" hangingPunct="0">
              <a:spcBef>
                <a:spcPct val="0"/>
              </a:spcBef>
              <a:spcAft>
                <a:spcPts val="600"/>
              </a:spcAft>
              <a:buClrTx/>
              <a:buSzTx/>
              <a:buFontTx/>
              <a:buChar char="•"/>
              <a:tabLst/>
            </a:pPr>
            <a:r>
              <a:rPr kumimoji="0" lang="en-US" altLang="en-US" sz="1800" b="1" i="0" u="none" strike="noStrike" cap="none" normalizeH="0" baseline="0">
                <a:ln>
                  <a:noFill/>
                </a:ln>
                <a:effectLst/>
                <a:latin typeface="Arial" panose="020B0604020202020204" pitchFamily="34" charset="0"/>
              </a:rPr>
              <a:t>Pedagogical Strategies:</a:t>
            </a:r>
            <a:endParaRPr kumimoji="0" lang="en-US" altLang="en-US" sz="18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a:ln>
                  <a:noFill/>
                </a:ln>
                <a:effectLst/>
                <a:latin typeface="Arial" panose="020B0604020202020204" pitchFamily="34" charset="0"/>
              </a:rPr>
              <a:t>Develop shorter, more focused video lectures with interactive elements.</a:t>
            </a:r>
          </a:p>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a:ln>
                  <a:noFill/>
                </a:ln>
                <a:effectLst/>
                <a:latin typeface="Arial" panose="020B0604020202020204" pitchFamily="34" charset="0"/>
              </a:rPr>
              <a:t>Diversify online assessment methods to include more creative and open-ended options.</a:t>
            </a:r>
          </a:p>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a:ln>
                  <a:noFill/>
                </a:ln>
                <a:effectLst/>
                <a:latin typeface="Arial" panose="020B0604020202020204" pitchFamily="34" charset="0"/>
              </a:rPr>
              <a:t>Create separate content for online and in-person learners to maximize engagement.</a:t>
            </a:r>
          </a:p>
          <a:p>
            <a:pPr marL="0" marR="0" lvl="0" indent="0"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144163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2DB74-4DBE-7CEF-2A61-E135585A96EA}"/>
              </a:ext>
            </a:extLst>
          </p:cNvPr>
          <p:cNvSpPr>
            <a:spLocks noGrp="1"/>
          </p:cNvSpPr>
          <p:nvPr>
            <p:ph type="title"/>
          </p:nvPr>
        </p:nvSpPr>
        <p:spPr>
          <a:xfrm>
            <a:off x="761803" y="350196"/>
            <a:ext cx="4646904" cy="1624520"/>
          </a:xfrm>
        </p:spPr>
        <p:txBody>
          <a:bodyPr anchor="ctr">
            <a:normAutofit/>
          </a:bodyPr>
          <a:lstStyle/>
          <a:p>
            <a:r>
              <a:rPr lang="en-GB" sz="4000"/>
              <a:t>Conclusion</a:t>
            </a:r>
          </a:p>
        </p:txBody>
      </p:sp>
      <p:sp>
        <p:nvSpPr>
          <p:cNvPr id="4" name="Rectangle 1">
            <a:extLst>
              <a:ext uri="{FF2B5EF4-FFF2-40B4-BE49-F238E27FC236}">
                <a16:creationId xmlns:a16="http://schemas.microsoft.com/office/drawing/2014/main" id="{5A785E53-7C83-42E7-5322-B87B60E81AE5}"/>
              </a:ext>
            </a:extLst>
          </p:cNvPr>
          <p:cNvSpPr>
            <a:spLocks noGrp="1" noChangeArrowheads="1"/>
          </p:cNvSpPr>
          <p:nvPr>
            <p:ph idx="1"/>
          </p:nvPr>
        </p:nvSpPr>
        <p:spPr bwMode="auto">
          <a:xfrm>
            <a:off x="761802" y="2743200"/>
            <a:ext cx="4646905" cy="3613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a:ln>
                  <a:noFill/>
                </a:ln>
                <a:effectLst/>
                <a:latin typeface="Arial" panose="020B0604020202020204" pitchFamily="34" charset="0"/>
              </a:rPr>
              <a:t>Key Takeaways:</a:t>
            </a:r>
            <a:r>
              <a:rPr kumimoji="0" lang="en-US" altLang="en-US" sz="1900" b="0" i="0" u="none" strike="noStrike" cap="none" normalizeH="0" baseline="0">
                <a:ln>
                  <a:noFill/>
                </a:ln>
                <a:effectLst/>
                <a:latin typeface="Arial" panose="020B0604020202020204" pitchFamily="34" charset="0"/>
              </a:rPr>
              <a:t> Innovation is a process that involves both success and challenges.</a:t>
            </a:r>
          </a:p>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a:ln>
                  <a:noFill/>
                </a:ln>
                <a:effectLst/>
                <a:latin typeface="Arial" panose="020B0604020202020204" pitchFamily="34" charset="0"/>
              </a:rPr>
              <a:t>Lessons Learned:</a:t>
            </a:r>
            <a:r>
              <a:rPr kumimoji="0" lang="en-US" altLang="en-US" sz="1900" b="0" i="0" u="none" strike="noStrike" cap="none" normalizeH="0" baseline="0">
                <a:ln>
                  <a:noFill/>
                </a:ln>
                <a:effectLst/>
                <a:latin typeface="Arial" panose="020B0604020202020204" pitchFamily="34" charset="0"/>
              </a:rPr>
              <a:t> The implementation of new teaching methods requires flexibility, adaptability, and a willingness to learn from mistakes.</a:t>
            </a:r>
          </a:p>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a:ln>
                  <a:noFill/>
                </a:ln>
                <a:effectLst/>
                <a:latin typeface="Arial" panose="020B0604020202020204" pitchFamily="34" charset="0"/>
              </a:rPr>
              <a:t>Looking Ahead:</a:t>
            </a:r>
            <a:r>
              <a:rPr kumimoji="0" lang="en-US" altLang="en-US" sz="1900" b="0" i="0" u="none" strike="noStrike" cap="none" normalizeH="0" baseline="0">
                <a:ln>
                  <a:noFill/>
                </a:ln>
                <a:effectLst/>
                <a:latin typeface="Arial" panose="020B0604020202020204" pitchFamily="34" charset="0"/>
              </a:rPr>
              <a:t> Continue to refine and improve upon the innovative approaches that have shown promise, while addressing the challenges identified. </a:t>
            </a:r>
          </a:p>
        </p:txBody>
      </p:sp>
      <p:pic>
        <p:nvPicPr>
          <p:cNvPr id="6" name="Picture 5" descr="Plant growing in a concrete crack">
            <a:extLst>
              <a:ext uri="{FF2B5EF4-FFF2-40B4-BE49-F238E27FC236}">
                <a16:creationId xmlns:a16="http://schemas.microsoft.com/office/drawing/2014/main" id="{06584376-9400-75E6-4BE5-5343777F1BEE}"/>
              </a:ext>
            </a:extLst>
          </p:cNvPr>
          <p:cNvPicPr>
            <a:picLocks noChangeAspect="1"/>
          </p:cNvPicPr>
          <p:nvPr/>
        </p:nvPicPr>
        <p:blipFill rotWithShape="1">
          <a:blip r:embed="rId2"/>
          <a:srcRect l="10983" r="29616" b="-2"/>
          <a:stretch/>
        </p:blipFill>
        <p:spPr>
          <a:xfrm>
            <a:off x="6096000" y="1"/>
            <a:ext cx="6102825" cy="6858000"/>
          </a:xfrm>
          <a:prstGeom prst="rect">
            <a:avLst/>
          </a:prstGeom>
        </p:spPr>
      </p:pic>
    </p:spTree>
    <p:extLst>
      <p:ext uri="{BB962C8B-B14F-4D97-AF65-F5344CB8AC3E}">
        <p14:creationId xmlns:p14="http://schemas.microsoft.com/office/powerpoint/2010/main" val="404890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F12E3C-EA29-9E92-F21A-B10503E23A7A}"/>
              </a:ext>
            </a:extLst>
          </p:cNvPr>
          <p:cNvSpPr>
            <a:spLocks noGrp="1"/>
          </p:cNvSpPr>
          <p:nvPr>
            <p:ph type="title"/>
          </p:nvPr>
        </p:nvSpPr>
        <p:spPr>
          <a:xfrm>
            <a:off x="761803" y="350196"/>
            <a:ext cx="4646904" cy="1624520"/>
          </a:xfrm>
        </p:spPr>
        <p:txBody>
          <a:bodyPr anchor="ctr">
            <a:normAutofit/>
          </a:bodyPr>
          <a:lstStyle/>
          <a:p>
            <a:r>
              <a:rPr lang="en-GB" sz="4000" dirty="0"/>
              <a:t>Introduction</a:t>
            </a:r>
          </a:p>
        </p:txBody>
      </p:sp>
      <p:sp>
        <p:nvSpPr>
          <p:cNvPr id="4" name="Rectangle 1">
            <a:extLst>
              <a:ext uri="{FF2B5EF4-FFF2-40B4-BE49-F238E27FC236}">
                <a16:creationId xmlns:a16="http://schemas.microsoft.com/office/drawing/2014/main" id="{57815B1D-D65F-37F0-35EF-83D24EA446FD}"/>
              </a:ext>
            </a:extLst>
          </p:cNvPr>
          <p:cNvSpPr>
            <a:spLocks noGrp="1" noChangeArrowheads="1"/>
          </p:cNvSpPr>
          <p:nvPr>
            <p:ph idx="1"/>
          </p:nvPr>
        </p:nvSpPr>
        <p:spPr bwMode="auto">
          <a:xfrm>
            <a:off x="761802" y="2743200"/>
            <a:ext cx="4646905" cy="3613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dirty="0">
                <a:ln>
                  <a:noFill/>
                </a:ln>
                <a:effectLst/>
                <a:latin typeface="Arial" panose="020B0604020202020204" pitchFamily="34" charset="0"/>
              </a:rPr>
              <a:t>Purpose:</a:t>
            </a:r>
            <a:r>
              <a:rPr kumimoji="0" lang="en-US" altLang="en-US" sz="1900" b="0" i="0" u="none" strike="noStrike" cap="none" normalizeH="0" baseline="0" dirty="0">
                <a:ln>
                  <a:noFill/>
                </a:ln>
                <a:effectLst/>
                <a:latin typeface="Arial" panose="020B0604020202020204" pitchFamily="34" charset="0"/>
              </a:rPr>
              <a:t> To evaluate the effectiveness of innovative teaching methods implemented during and post-COVID.</a:t>
            </a:r>
          </a:p>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dirty="0">
                <a:ln>
                  <a:noFill/>
                </a:ln>
                <a:effectLst/>
                <a:latin typeface="Arial" panose="020B0604020202020204" pitchFamily="34" charset="0"/>
              </a:rPr>
              <a:t>Key Areas of Focus:</a:t>
            </a:r>
            <a:endParaRPr kumimoji="0" lang="en-US" altLang="en-US" sz="19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dirty="0">
                <a:ln>
                  <a:noFill/>
                </a:ln>
                <a:effectLst/>
                <a:latin typeface="Arial" panose="020B0604020202020204" pitchFamily="34" charset="0"/>
              </a:rPr>
              <a:t>Video lecture utilization</a:t>
            </a: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dirty="0">
                <a:ln>
                  <a:noFill/>
                </a:ln>
                <a:effectLst/>
                <a:latin typeface="Arial" panose="020B0604020202020204" pitchFamily="34" charset="0"/>
              </a:rPr>
              <a:t>Formative assessment integration</a:t>
            </a: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dirty="0">
                <a:ln>
                  <a:noFill/>
                </a:ln>
                <a:effectLst/>
                <a:latin typeface="Arial" panose="020B0604020202020204" pitchFamily="34" charset="0"/>
              </a:rPr>
              <a:t>Online learning environment development</a:t>
            </a:r>
          </a:p>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dirty="0">
                <a:ln>
                  <a:noFill/>
                </a:ln>
                <a:effectLst/>
                <a:latin typeface="Arial" panose="020B0604020202020204" pitchFamily="34" charset="0"/>
              </a:rPr>
              <a:t>Overall Approach:</a:t>
            </a:r>
            <a:r>
              <a:rPr kumimoji="0" lang="en-US" altLang="en-US" sz="1900" b="0" i="0" u="none" strike="noStrike" cap="none" normalizeH="0" baseline="0" dirty="0">
                <a:ln>
                  <a:noFill/>
                </a:ln>
                <a:effectLst/>
                <a:latin typeface="Arial" panose="020B0604020202020204" pitchFamily="34" charset="0"/>
              </a:rPr>
              <a:t> An honest assessment of successes and challenges. </a:t>
            </a:r>
          </a:p>
        </p:txBody>
      </p:sp>
      <p:pic>
        <p:nvPicPr>
          <p:cNvPr id="6" name="Picture 5" descr="Abstract blurred public library with bookshelves">
            <a:extLst>
              <a:ext uri="{FF2B5EF4-FFF2-40B4-BE49-F238E27FC236}">
                <a16:creationId xmlns:a16="http://schemas.microsoft.com/office/drawing/2014/main" id="{50B181C6-380D-12EE-F1EE-B3F7EC03F4F7}"/>
              </a:ext>
            </a:extLst>
          </p:cNvPr>
          <p:cNvPicPr>
            <a:picLocks noChangeAspect="1"/>
          </p:cNvPicPr>
          <p:nvPr/>
        </p:nvPicPr>
        <p:blipFill rotWithShape="1">
          <a:blip r:embed="rId2"/>
          <a:srcRect l="9130" r="31469" b="-2"/>
          <a:stretch/>
        </p:blipFill>
        <p:spPr>
          <a:xfrm>
            <a:off x="6096000" y="1"/>
            <a:ext cx="6102825" cy="6858000"/>
          </a:xfrm>
          <a:prstGeom prst="rect">
            <a:avLst/>
          </a:prstGeom>
        </p:spPr>
      </p:pic>
    </p:spTree>
    <p:extLst>
      <p:ext uri="{BB962C8B-B14F-4D97-AF65-F5344CB8AC3E}">
        <p14:creationId xmlns:p14="http://schemas.microsoft.com/office/powerpoint/2010/main" val="370925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A46C7-5184-28FB-808C-79F7E4445851}"/>
              </a:ext>
            </a:extLst>
          </p:cNvPr>
          <p:cNvSpPr>
            <a:spLocks noGrp="1"/>
          </p:cNvSpPr>
          <p:nvPr>
            <p:ph type="title"/>
          </p:nvPr>
        </p:nvSpPr>
        <p:spPr>
          <a:xfrm>
            <a:off x="836679" y="723898"/>
            <a:ext cx="6002110" cy="1495425"/>
          </a:xfrm>
        </p:spPr>
        <p:txBody>
          <a:bodyPr>
            <a:normAutofit/>
          </a:bodyPr>
          <a:lstStyle/>
          <a:p>
            <a:r>
              <a:rPr lang="en-GB" sz="2800" b="1"/>
              <a:t>Educational Unit Title:</a:t>
            </a:r>
            <a:r>
              <a:rPr lang="en-GB" sz="2800"/>
              <a:t> Materials Science Fundamentals: Metals, Polymers, and Engineering Properties</a:t>
            </a:r>
          </a:p>
        </p:txBody>
      </p:sp>
      <p:sp>
        <p:nvSpPr>
          <p:cNvPr id="3" name="Content Placeholder 2">
            <a:extLst>
              <a:ext uri="{FF2B5EF4-FFF2-40B4-BE49-F238E27FC236}">
                <a16:creationId xmlns:a16="http://schemas.microsoft.com/office/drawing/2014/main" id="{46452745-8BA5-D68B-46CE-34B93221A4D2}"/>
              </a:ext>
            </a:extLst>
          </p:cNvPr>
          <p:cNvSpPr>
            <a:spLocks noGrp="1"/>
          </p:cNvSpPr>
          <p:nvPr>
            <p:ph idx="1"/>
          </p:nvPr>
        </p:nvSpPr>
        <p:spPr>
          <a:xfrm>
            <a:off x="836680" y="2405067"/>
            <a:ext cx="6002110" cy="3729034"/>
          </a:xfrm>
        </p:spPr>
        <p:txBody>
          <a:bodyPr>
            <a:normAutofit/>
          </a:bodyPr>
          <a:lstStyle/>
          <a:p>
            <a:r>
              <a:rPr lang="en-GB" sz="2000" b="1"/>
              <a:t>Course Description:</a:t>
            </a:r>
            <a:endParaRPr lang="en-GB" sz="2000"/>
          </a:p>
          <a:p>
            <a:r>
              <a:rPr lang="en-GB" sz="2000"/>
              <a:t>This unit introduces students to the foundational principles of materials science, focusing on the distinct properties and applications of metals and polymers. Students will gain an understanding of how material structure influences behavior, the importance of thermal treatments for metals, and the role of specific technological properties like friction and anisotropy in engineering design.</a:t>
            </a:r>
          </a:p>
          <a:p>
            <a:endParaRPr lang="en-GB" sz="2000"/>
          </a:p>
        </p:txBody>
      </p:sp>
      <p:pic>
        <p:nvPicPr>
          <p:cNvPr id="5" name="Picture 4" descr="Molecules">
            <a:extLst>
              <a:ext uri="{FF2B5EF4-FFF2-40B4-BE49-F238E27FC236}">
                <a16:creationId xmlns:a16="http://schemas.microsoft.com/office/drawing/2014/main" id="{19A90A6A-B0E2-A2DE-F04B-032C98AB44E0}"/>
              </a:ext>
            </a:extLst>
          </p:cNvPr>
          <p:cNvPicPr>
            <a:picLocks noChangeAspect="1"/>
          </p:cNvPicPr>
          <p:nvPr/>
        </p:nvPicPr>
        <p:blipFill rotWithShape="1">
          <a:blip r:embed="rId2"/>
          <a:srcRect l="35014" r="16392" b="-1"/>
          <a:stretch/>
        </p:blipFill>
        <p:spPr>
          <a:xfrm>
            <a:off x="7199440" y="10"/>
            <a:ext cx="4992560" cy="6857990"/>
          </a:xfrm>
          <a:prstGeom prst="rect">
            <a:avLst/>
          </a:prstGeom>
          <a:effectLst/>
        </p:spPr>
      </p:pic>
    </p:spTree>
    <p:extLst>
      <p:ext uri="{BB962C8B-B14F-4D97-AF65-F5344CB8AC3E}">
        <p14:creationId xmlns:p14="http://schemas.microsoft.com/office/powerpoint/2010/main" val="33978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D4C88-9429-1BC5-6EED-0F6346C4126A}"/>
              </a:ext>
            </a:extLst>
          </p:cNvPr>
          <p:cNvSpPr>
            <a:spLocks noGrp="1"/>
          </p:cNvSpPr>
          <p:nvPr>
            <p:ph type="title"/>
          </p:nvPr>
        </p:nvSpPr>
        <p:spPr>
          <a:xfrm>
            <a:off x="778622" y="230413"/>
            <a:ext cx="6002110" cy="836388"/>
          </a:xfrm>
        </p:spPr>
        <p:txBody>
          <a:bodyPr>
            <a:normAutofit/>
          </a:bodyPr>
          <a:lstStyle/>
          <a:p>
            <a:r>
              <a:rPr lang="en-GB" sz="4000" dirty="0"/>
              <a:t>Content Outline</a:t>
            </a:r>
          </a:p>
        </p:txBody>
      </p:sp>
      <p:sp>
        <p:nvSpPr>
          <p:cNvPr id="4" name="Rectangle 1">
            <a:extLst>
              <a:ext uri="{FF2B5EF4-FFF2-40B4-BE49-F238E27FC236}">
                <a16:creationId xmlns:a16="http://schemas.microsoft.com/office/drawing/2014/main" id="{A0FBC18F-01D8-4242-5775-10457DA620F0}"/>
              </a:ext>
            </a:extLst>
          </p:cNvPr>
          <p:cNvSpPr>
            <a:spLocks noGrp="1" noChangeArrowheads="1"/>
          </p:cNvSpPr>
          <p:nvPr>
            <p:ph idx="1"/>
          </p:nvPr>
        </p:nvSpPr>
        <p:spPr bwMode="auto">
          <a:xfrm>
            <a:off x="836680" y="1066801"/>
            <a:ext cx="6086634" cy="54138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R="0" lvl="0" defTabSz="914400" rtl="0" eaLnBrk="0" fontAlgn="base" latinLnBrk="0" hangingPunct="0">
              <a:spcBef>
                <a:spcPct val="0"/>
              </a:spcBef>
              <a:spcAft>
                <a:spcPts val="600"/>
              </a:spcAft>
              <a:buClrTx/>
              <a:buSzTx/>
              <a:buFont typeface="+mj-lt"/>
              <a:buAutoNum type="arabicPeriod"/>
              <a:tabLst/>
            </a:pPr>
            <a:r>
              <a:rPr kumimoji="0" lang="en-US" altLang="en-US" sz="1200" b="1" i="0" u="none" strike="noStrike" cap="none" normalizeH="0" baseline="0" dirty="0">
                <a:ln>
                  <a:noFill/>
                </a:ln>
                <a:effectLst/>
                <a:latin typeface="Arial" panose="020B0604020202020204" pitchFamily="34" charset="0"/>
              </a:rPr>
              <a:t>Introduction to Materials Science:</a:t>
            </a:r>
            <a:endParaRPr kumimoji="0" lang="en-US" altLang="en-US" sz="1200" b="0" i="0" u="none" strike="noStrike" cap="none" normalizeH="0" baseline="0" dirty="0">
              <a:ln>
                <a:noFill/>
              </a:ln>
              <a:effectLst/>
              <a:latin typeface="Arial" panose="020B0604020202020204" pitchFamily="34" charset="0"/>
            </a:endParaRP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Atomic structure and bonding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Classification of materials (metals, polymers, ceramics, composites)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Relationship between structure, properties, and processing </a:t>
            </a:r>
          </a:p>
          <a:p>
            <a:pPr marR="0" lvl="0" defTabSz="914400" rtl="0" eaLnBrk="0" fontAlgn="base" latinLnBrk="0" hangingPunct="0">
              <a:spcBef>
                <a:spcPct val="0"/>
              </a:spcBef>
              <a:spcAft>
                <a:spcPts val="600"/>
              </a:spcAft>
              <a:buClrTx/>
              <a:buSzTx/>
              <a:buFont typeface="+mj-lt"/>
              <a:buAutoNum type="arabicPeriod" startAt="2"/>
              <a:tabLst/>
            </a:pPr>
            <a:r>
              <a:rPr kumimoji="0" lang="en-US" altLang="en-US" sz="1200" b="1" i="0" u="none" strike="noStrike" cap="none" normalizeH="0" baseline="0" dirty="0">
                <a:ln>
                  <a:noFill/>
                </a:ln>
                <a:effectLst/>
                <a:latin typeface="Arial" panose="020B0604020202020204" pitchFamily="34" charset="0"/>
              </a:rPr>
              <a:t>Metals:</a:t>
            </a:r>
            <a:endParaRPr kumimoji="0" lang="en-US" altLang="en-US" sz="1200" b="0" i="0" u="none" strike="noStrike" cap="none" normalizeH="0" baseline="0" dirty="0">
              <a:ln>
                <a:noFill/>
              </a:ln>
              <a:effectLst/>
              <a:latin typeface="Arial" panose="020B0604020202020204" pitchFamily="34" charset="0"/>
            </a:endParaRP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Crystal structure of metals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Mechanical properties (strength, ductility, toughness, hardness)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Alloys and phase diagrams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Common metals and their applications </a:t>
            </a:r>
          </a:p>
          <a:p>
            <a:pPr marR="0" lvl="0" defTabSz="914400" rtl="0" eaLnBrk="0" fontAlgn="base" latinLnBrk="0" hangingPunct="0">
              <a:spcBef>
                <a:spcPct val="0"/>
              </a:spcBef>
              <a:spcAft>
                <a:spcPts val="600"/>
              </a:spcAft>
              <a:buClrTx/>
              <a:buSzTx/>
              <a:buFont typeface="+mj-lt"/>
              <a:buAutoNum type="arabicPeriod" startAt="3"/>
              <a:tabLst/>
            </a:pPr>
            <a:r>
              <a:rPr kumimoji="0" lang="en-US" altLang="en-US" sz="1200" b="1" i="0" u="none" strike="noStrike" cap="none" normalizeH="0" baseline="0" dirty="0">
                <a:ln>
                  <a:noFill/>
                </a:ln>
                <a:effectLst/>
                <a:latin typeface="Arial" panose="020B0604020202020204" pitchFamily="34" charset="0"/>
              </a:rPr>
              <a:t>Thermal Treatments of Metals:</a:t>
            </a:r>
            <a:endParaRPr kumimoji="0" lang="en-US" altLang="en-US" sz="1200" b="0" i="0" u="none" strike="noStrike" cap="none" normalizeH="0" baseline="0" dirty="0">
              <a:ln>
                <a:noFill/>
              </a:ln>
              <a:effectLst/>
              <a:latin typeface="Arial" panose="020B0604020202020204" pitchFamily="34" charset="0"/>
            </a:endParaRP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Annealing, normalizing, hardening, tempering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Effect of thermal treatments on microstructure and mechanical properties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Heat treatment selection for specific applications </a:t>
            </a:r>
          </a:p>
          <a:p>
            <a:pPr marR="0" lvl="0" defTabSz="914400" rtl="0" eaLnBrk="0" fontAlgn="base" latinLnBrk="0" hangingPunct="0">
              <a:spcBef>
                <a:spcPct val="0"/>
              </a:spcBef>
              <a:spcAft>
                <a:spcPts val="600"/>
              </a:spcAft>
              <a:buClrTx/>
              <a:buSzTx/>
              <a:buFont typeface="+mj-lt"/>
              <a:buAutoNum type="arabicPeriod" startAt="4"/>
              <a:tabLst/>
            </a:pPr>
            <a:r>
              <a:rPr kumimoji="0" lang="en-US" altLang="en-US" sz="1200" b="1" i="0" u="none" strike="noStrike" cap="none" normalizeH="0" baseline="0" dirty="0">
                <a:ln>
                  <a:noFill/>
                </a:ln>
                <a:effectLst/>
                <a:latin typeface="Arial" panose="020B0604020202020204" pitchFamily="34" charset="0"/>
              </a:rPr>
              <a:t>Polymers:</a:t>
            </a:r>
            <a:endParaRPr kumimoji="0" lang="en-US" altLang="en-US" sz="1200" b="0" i="0" u="none" strike="noStrike" cap="none" normalizeH="0" baseline="0" dirty="0">
              <a:ln>
                <a:noFill/>
              </a:ln>
              <a:effectLst/>
              <a:latin typeface="Arial" panose="020B0604020202020204" pitchFamily="34" charset="0"/>
            </a:endParaRP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Types of polymers (thermoplastics, thermosets, elastomers)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Polymer structure (linear, branched, cross-linked)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Polymer properties (glass transition temperature, crystallinity, viscoelasticity)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Common polymers and their applications </a:t>
            </a:r>
          </a:p>
          <a:p>
            <a:pPr marR="0" lvl="0" defTabSz="914400" rtl="0" eaLnBrk="0" fontAlgn="base" latinLnBrk="0" hangingPunct="0">
              <a:spcBef>
                <a:spcPct val="0"/>
              </a:spcBef>
              <a:spcAft>
                <a:spcPts val="600"/>
              </a:spcAft>
              <a:buClrTx/>
              <a:buSzTx/>
              <a:buFont typeface="+mj-lt"/>
              <a:buAutoNum type="arabicPeriod" startAt="5"/>
              <a:tabLst/>
            </a:pPr>
            <a:r>
              <a:rPr kumimoji="0" lang="en-US" altLang="en-US" sz="1200" b="1" i="0" u="none" strike="noStrike" cap="none" normalizeH="0" baseline="0" dirty="0">
                <a:ln>
                  <a:noFill/>
                </a:ln>
                <a:effectLst/>
                <a:latin typeface="Arial" panose="020B0604020202020204" pitchFamily="34" charset="0"/>
              </a:rPr>
              <a:t>Technological Properties of Materials:</a:t>
            </a:r>
            <a:endParaRPr kumimoji="0" lang="en-US" altLang="en-US" sz="1200" b="0" i="0" u="none" strike="noStrike" cap="none" normalizeH="0" baseline="0" dirty="0">
              <a:ln>
                <a:noFill/>
              </a:ln>
              <a:effectLst/>
              <a:latin typeface="Arial" panose="020B0604020202020204" pitchFamily="34" charset="0"/>
            </a:endParaRP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Friction: mechanisms, coefficients of friction, lubrication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Wear: types of wear, wear resistance </a:t>
            </a:r>
          </a:p>
          <a:p>
            <a:pPr marL="457200" lvl="1" indent="0" eaLnBrk="0" fontAlgn="base" hangingPunct="0">
              <a:spcBef>
                <a:spcPct val="0"/>
              </a:spcBef>
              <a:spcAft>
                <a:spcPts val="600"/>
              </a:spcAft>
              <a:buFontTx/>
              <a:buChar char="•"/>
            </a:pPr>
            <a:r>
              <a:rPr kumimoji="0" lang="en-US" altLang="en-US" sz="1200" b="0" i="0" u="none" strike="noStrike" cap="none" normalizeH="0" baseline="0" dirty="0">
                <a:ln>
                  <a:noFill/>
                </a:ln>
                <a:effectLst/>
                <a:latin typeface="Arial" panose="020B0604020202020204" pitchFamily="34" charset="0"/>
              </a:rPr>
              <a:t>Anisotropy: definition, examples, implications in design </a:t>
            </a:r>
          </a:p>
          <a:p>
            <a:pPr marL="0" marR="0" lvl="0" indent="0" defTabSz="914400" rtl="0" eaLnBrk="0" fontAlgn="base" latinLnBrk="0" hangingPunct="0">
              <a:spcBef>
                <a:spcPct val="0"/>
              </a:spcBef>
              <a:spcAft>
                <a:spcPts val="600"/>
              </a:spcAft>
              <a:buClrTx/>
              <a:buSzTx/>
              <a:buFontTx/>
              <a:buNone/>
              <a:tabLst/>
            </a:pPr>
            <a:endParaRPr kumimoji="0" lang="en-US" altLang="en-US" sz="1200" b="0" i="0" u="none" strike="noStrike" cap="none" normalizeH="0" baseline="0" dirty="0">
              <a:ln>
                <a:noFill/>
              </a:ln>
              <a:effectLst/>
              <a:latin typeface="Arial" panose="020B0604020202020204" pitchFamily="34" charset="0"/>
            </a:endParaRPr>
          </a:p>
        </p:txBody>
      </p:sp>
      <p:pic>
        <p:nvPicPr>
          <p:cNvPr id="6" name="Picture 5" descr="Molecules">
            <a:extLst>
              <a:ext uri="{FF2B5EF4-FFF2-40B4-BE49-F238E27FC236}">
                <a16:creationId xmlns:a16="http://schemas.microsoft.com/office/drawing/2014/main" id="{CCFF9EDC-3E2F-F1A2-FBA0-8472A7A22984}"/>
              </a:ext>
            </a:extLst>
          </p:cNvPr>
          <p:cNvPicPr>
            <a:picLocks noChangeAspect="1"/>
          </p:cNvPicPr>
          <p:nvPr/>
        </p:nvPicPr>
        <p:blipFill rotWithShape="1">
          <a:blip r:embed="rId2"/>
          <a:srcRect l="35014" r="16392" b="-1"/>
          <a:stretch/>
        </p:blipFill>
        <p:spPr>
          <a:xfrm>
            <a:off x="7199440" y="10"/>
            <a:ext cx="4992560" cy="6857990"/>
          </a:xfrm>
          <a:prstGeom prst="rect">
            <a:avLst/>
          </a:prstGeom>
          <a:effectLst/>
        </p:spPr>
      </p:pic>
    </p:spTree>
    <p:extLst>
      <p:ext uri="{BB962C8B-B14F-4D97-AF65-F5344CB8AC3E}">
        <p14:creationId xmlns:p14="http://schemas.microsoft.com/office/powerpoint/2010/main" val="295531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D4C88-9429-1BC5-6EED-0F6346C4126A}"/>
              </a:ext>
            </a:extLst>
          </p:cNvPr>
          <p:cNvSpPr>
            <a:spLocks noGrp="1"/>
          </p:cNvSpPr>
          <p:nvPr>
            <p:ph type="title"/>
          </p:nvPr>
        </p:nvSpPr>
        <p:spPr>
          <a:xfrm>
            <a:off x="761800" y="436837"/>
            <a:ext cx="5334197" cy="798285"/>
          </a:xfrm>
        </p:spPr>
        <p:txBody>
          <a:bodyPr anchor="ctr">
            <a:normAutofit/>
          </a:bodyPr>
          <a:lstStyle/>
          <a:p>
            <a:r>
              <a:rPr lang="en-GB" sz="4000" dirty="0"/>
              <a:t>Learning Objectives</a:t>
            </a:r>
          </a:p>
        </p:txBody>
      </p:sp>
      <p:sp>
        <p:nvSpPr>
          <p:cNvPr id="3" name="Rectangle 1">
            <a:extLst>
              <a:ext uri="{FF2B5EF4-FFF2-40B4-BE49-F238E27FC236}">
                <a16:creationId xmlns:a16="http://schemas.microsoft.com/office/drawing/2014/main" id="{F79FC214-6502-D804-13D7-CAF4F2A4D123}"/>
              </a:ext>
            </a:extLst>
          </p:cNvPr>
          <p:cNvSpPr>
            <a:spLocks noGrp="1" noChangeArrowheads="1"/>
          </p:cNvSpPr>
          <p:nvPr>
            <p:ph idx="1"/>
          </p:nvPr>
        </p:nvSpPr>
        <p:spPr bwMode="auto">
          <a:xfrm>
            <a:off x="544286" y="1146630"/>
            <a:ext cx="6016171" cy="50934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R="0" lvl="0" defTabSz="914400" rtl="0" eaLnBrk="0" fontAlgn="base" latinLnBrk="0" hangingPunct="0">
              <a:spcBef>
                <a:spcPct val="0"/>
              </a:spcBef>
              <a:spcAft>
                <a:spcPts val="600"/>
              </a:spcAft>
              <a:buClrTx/>
              <a:buSzTx/>
              <a:buFont typeface="Wingdings" panose="05000000000000000000" pitchFamily="2" charset="2"/>
              <a:buChar char="Ø"/>
              <a:tabLst/>
            </a:pPr>
            <a:r>
              <a:rPr kumimoji="0" lang="en-US" altLang="en-US" sz="2000" b="1" i="0" u="none" strike="noStrike" cap="none" normalizeH="0" baseline="0" dirty="0">
                <a:ln>
                  <a:noFill/>
                </a:ln>
                <a:effectLst/>
                <a:latin typeface="Arial" panose="020B0604020202020204" pitchFamily="34" charset="0"/>
              </a:rPr>
              <a:t>Explain</a:t>
            </a:r>
            <a:r>
              <a:rPr kumimoji="0" lang="en-US" altLang="en-US" sz="2000" b="0" i="0" u="none" strike="noStrike" cap="none" normalizeH="0" baseline="0" dirty="0">
                <a:ln>
                  <a:noFill/>
                </a:ln>
                <a:effectLst/>
                <a:latin typeface="Arial" panose="020B0604020202020204" pitchFamily="34" charset="0"/>
              </a:rPr>
              <a:t> the basic principles of materials science and the relationships between material structure, properties, and processing. </a:t>
            </a:r>
          </a:p>
          <a:p>
            <a:pPr marR="0" lvl="0" defTabSz="914400" rtl="0" eaLnBrk="0" fontAlgn="base" latinLnBrk="0" hangingPunct="0">
              <a:spcBef>
                <a:spcPct val="0"/>
              </a:spcBef>
              <a:spcAft>
                <a:spcPts val="600"/>
              </a:spcAft>
              <a:buClrTx/>
              <a:buSzTx/>
              <a:buFont typeface="Wingdings" panose="05000000000000000000" pitchFamily="2" charset="2"/>
              <a:buChar char="Ø"/>
              <a:tabLst/>
            </a:pPr>
            <a:r>
              <a:rPr kumimoji="0" lang="en-US" altLang="en-US" sz="2000" b="1" i="0" u="none" strike="noStrike" cap="none" normalizeH="0" baseline="0" dirty="0">
                <a:ln>
                  <a:noFill/>
                </a:ln>
                <a:effectLst/>
                <a:latin typeface="Arial" panose="020B0604020202020204" pitchFamily="34" charset="0"/>
              </a:rPr>
              <a:t>Differentiate</a:t>
            </a:r>
            <a:r>
              <a:rPr kumimoji="0" lang="en-US" altLang="en-US" sz="2000" b="0" i="0" u="none" strike="noStrike" cap="none" normalizeH="0" baseline="0" dirty="0">
                <a:ln>
                  <a:noFill/>
                </a:ln>
                <a:effectLst/>
                <a:latin typeface="Arial" panose="020B0604020202020204" pitchFamily="34" charset="0"/>
              </a:rPr>
              <a:t> between metals and polymers in terms of their structure, properties, and applications. </a:t>
            </a:r>
          </a:p>
          <a:p>
            <a:pPr marR="0" lvl="0" defTabSz="914400" rtl="0" eaLnBrk="0" fontAlgn="base" latinLnBrk="0" hangingPunct="0">
              <a:spcBef>
                <a:spcPct val="0"/>
              </a:spcBef>
              <a:spcAft>
                <a:spcPts val="600"/>
              </a:spcAft>
              <a:buClrTx/>
              <a:buSzTx/>
              <a:buFont typeface="Wingdings" panose="05000000000000000000" pitchFamily="2" charset="2"/>
              <a:buChar char="Ø"/>
              <a:tabLst/>
            </a:pPr>
            <a:r>
              <a:rPr kumimoji="0" lang="en-US" altLang="en-US" sz="2000" b="1" i="0" u="none" strike="noStrike" cap="none" normalizeH="0" baseline="0" dirty="0">
                <a:ln>
                  <a:noFill/>
                </a:ln>
                <a:effectLst/>
                <a:latin typeface="Arial" panose="020B0604020202020204" pitchFamily="34" charset="0"/>
              </a:rPr>
              <a:t>Describe</a:t>
            </a:r>
            <a:r>
              <a:rPr kumimoji="0" lang="en-US" altLang="en-US" sz="2000" b="0" i="0" u="none" strike="noStrike" cap="none" normalizeH="0" baseline="0" dirty="0">
                <a:ln>
                  <a:noFill/>
                </a:ln>
                <a:effectLst/>
                <a:latin typeface="Arial" panose="020B0604020202020204" pitchFamily="34" charset="0"/>
              </a:rPr>
              <a:t> the different types of thermal treatments applied to metals and their effects on microstructure and mechanical properties. </a:t>
            </a:r>
          </a:p>
          <a:p>
            <a:pPr marR="0" lvl="0" defTabSz="914400" rtl="0" eaLnBrk="0" fontAlgn="base" latinLnBrk="0" hangingPunct="0">
              <a:spcBef>
                <a:spcPct val="0"/>
              </a:spcBef>
              <a:spcAft>
                <a:spcPts val="600"/>
              </a:spcAft>
              <a:buClrTx/>
              <a:buSzTx/>
              <a:buFont typeface="Wingdings" panose="05000000000000000000" pitchFamily="2" charset="2"/>
              <a:buChar char="Ø"/>
              <a:tabLst/>
            </a:pPr>
            <a:r>
              <a:rPr kumimoji="0" lang="en-US" altLang="en-US" sz="2000" b="1" i="0" u="none" strike="noStrike" cap="none" normalizeH="0" baseline="0" dirty="0">
                <a:ln>
                  <a:noFill/>
                </a:ln>
                <a:effectLst/>
                <a:latin typeface="Arial" panose="020B0604020202020204" pitchFamily="34" charset="0"/>
              </a:rPr>
              <a:t>Identify</a:t>
            </a:r>
            <a:r>
              <a:rPr kumimoji="0" lang="en-US" altLang="en-US" sz="2000" b="0" i="0" u="none" strike="noStrike" cap="none" normalizeH="0" baseline="0" dirty="0">
                <a:ln>
                  <a:noFill/>
                </a:ln>
                <a:effectLst/>
                <a:latin typeface="Arial" panose="020B0604020202020204" pitchFamily="34" charset="0"/>
              </a:rPr>
              <a:t> common polymers and their applications, and explain how polymer structure affects their properties. </a:t>
            </a:r>
          </a:p>
          <a:p>
            <a:pPr marR="0" lvl="0" defTabSz="914400" rtl="0" eaLnBrk="0" fontAlgn="base" latinLnBrk="0" hangingPunct="0">
              <a:spcBef>
                <a:spcPct val="0"/>
              </a:spcBef>
              <a:spcAft>
                <a:spcPts val="600"/>
              </a:spcAft>
              <a:buClrTx/>
              <a:buSzTx/>
              <a:buFont typeface="Wingdings" panose="05000000000000000000" pitchFamily="2" charset="2"/>
              <a:buChar char="Ø"/>
              <a:tabLst/>
            </a:pPr>
            <a:r>
              <a:rPr kumimoji="0" lang="en-US" altLang="en-US" sz="2000" b="1" i="0" u="none" strike="noStrike" cap="none" normalizeH="0" baseline="0" dirty="0">
                <a:ln>
                  <a:noFill/>
                </a:ln>
                <a:effectLst/>
                <a:latin typeface="Arial" panose="020B0604020202020204" pitchFamily="34" charset="0"/>
              </a:rPr>
              <a:t>Define</a:t>
            </a:r>
            <a:r>
              <a:rPr kumimoji="0" lang="en-US" altLang="en-US" sz="2000" b="0" i="0" u="none" strike="noStrike" cap="none" normalizeH="0" baseline="0" dirty="0">
                <a:ln>
                  <a:noFill/>
                </a:ln>
                <a:effectLst/>
                <a:latin typeface="Arial" panose="020B0604020202020204" pitchFamily="34" charset="0"/>
              </a:rPr>
              <a:t> key technological properties such as friction, wear, and anisotropy, and explain their significance in engineering design. </a:t>
            </a:r>
          </a:p>
        </p:txBody>
      </p:sp>
      <p:pic>
        <p:nvPicPr>
          <p:cNvPr id="6" name="Picture 5" descr="Molecules">
            <a:extLst>
              <a:ext uri="{FF2B5EF4-FFF2-40B4-BE49-F238E27FC236}">
                <a16:creationId xmlns:a16="http://schemas.microsoft.com/office/drawing/2014/main" id="{CCFF9EDC-3E2F-F1A2-FBA0-8472A7A22984}"/>
              </a:ext>
            </a:extLst>
          </p:cNvPr>
          <p:cNvPicPr>
            <a:picLocks noChangeAspect="1"/>
          </p:cNvPicPr>
          <p:nvPr/>
        </p:nvPicPr>
        <p:blipFill rotWithShape="1">
          <a:blip r:embed="rId2"/>
          <a:srcRect l="33392" r="1477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9637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086F-C1F0-FAE5-3FDA-EDEE86C2BC54}"/>
              </a:ext>
            </a:extLst>
          </p:cNvPr>
          <p:cNvSpPr>
            <a:spLocks noGrp="1"/>
          </p:cNvSpPr>
          <p:nvPr>
            <p:ph type="title"/>
          </p:nvPr>
        </p:nvSpPr>
        <p:spPr/>
        <p:txBody>
          <a:bodyPr/>
          <a:lstStyle/>
          <a:p>
            <a:r>
              <a:rPr lang="en-GB" dirty="0"/>
              <a:t>Teaching and learning activities</a:t>
            </a:r>
          </a:p>
        </p:txBody>
      </p:sp>
      <p:sp>
        <p:nvSpPr>
          <p:cNvPr id="4" name="Content Placeholder 3">
            <a:extLst>
              <a:ext uri="{FF2B5EF4-FFF2-40B4-BE49-F238E27FC236}">
                <a16:creationId xmlns:a16="http://schemas.microsoft.com/office/drawing/2014/main" id="{C494AE49-3A6A-5D0D-EB72-C06636C3D66A}"/>
              </a:ext>
            </a:extLst>
          </p:cNvPr>
          <p:cNvSpPr>
            <a:spLocks noGrp="1"/>
          </p:cNvSpPr>
          <p:nvPr>
            <p:ph sz="half" idx="1"/>
          </p:nvPr>
        </p:nvSpPr>
        <p:spPr/>
        <p:txBody>
          <a:bodyPr>
            <a:normAutofit fontScale="92500"/>
          </a:bodyPr>
          <a:lstStyle/>
          <a:p>
            <a:pPr marL="285750" indent="-285750">
              <a:lnSpc>
                <a:spcPct val="107000"/>
              </a:lnSpc>
              <a:buFont typeface="Courier New" panose="02070309020205020404" pitchFamily="49" charset="0"/>
              <a:buChar char="o"/>
            </a:pPr>
            <a:r>
              <a:rPr lang="en-GB" sz="2200" b="1" dirty="0">
                <a:effectLst/>
                <a:latin typeface="Calibri" panose="020F0502020204030204" pitchFamily="34" charset="0"/>
                <a:ea typeface="Calibri" panose="020F0502020204030204" pitchFamily="34" charset="0"/>
                <a:cs typeface="Times New Roman" panose="02020603050405020304" pitchFamily="18" charset="0"/>
              </a:rPr>
              <a:t>TA 1.1 </a:t>
            </a:r>
            <a:r>
              <a:rPr lang="en-GB" sz="2200" dirty="0">
                <a:effectLst/>
                <a:latin typeface="Calibri" panose="020F0502020204030204" pitchFamily="34" charset="0"/>
                <a:ea typeface="Calibri" panose="020F0502020204030204" pitchFamily="34" charset="0"/>
                <a:cs typeface="Times New Roman" panose="02020603050405020304" pitchFamily="18" charset="0"/>
              </a:rPr>
              <a:t>– Presentation of the technological properties of material (online/F2F)</a:t>
            </a:r>
          </a:p>
          <a:p>
            <a:pPr marL="285750" indent="-285750">
              <a:lnSpc>
                <a:spcPct val="107000"/>
              </a:lnSpc>
              <a:buFont typeface="Courier New" panose="02070309020205020404" pitchFamily="49" charset="0"/>
              <a:buChar char="o"/>
            </a:pPr>
            <a:r>
              <a:rPr lang="en-GB" sz="2200" b="1" dirty="0">
                <a:effectLst/>
                <a:latin typeface="Calibri" panose="020F0502020204030204" pitchFamily="34" charset="0"/>
                <a:ea typeface="Calibri" panose="020F0502020204030204" pitchFamily="34" charset="0"/>
                <a:cs typeface="Times New Roman" panose="02020603050405020304" pitchFamily="18" charset="0"/>
              </a:rPr>
              <a:t>TA 1.2 </a:t>
            </a:r>
            <a:r>
              <a:rPr lang="en-GB" sz="2200" dirty="0">
                <a:effectLst/>
                <a:latin typeface="Calibri" panose="020F0502020204030204" pitchFamily="34" charset="0"/>
                <a:ea typeface="Calibri" panose="020F0502020204030204" pitchFamily="34" charset="0"/>
                <a:cs typeface="Times New Roman" panose="02020603050405020304" pitchFamily="18" charset="0"/>
              </a:rPr>
              <a:t>– Answer on questions on online self-test </a:t>
            </a:r>
          </a:p>
          <a:p>
            <a:pPr marL="285750" indent="-285750">
              <a:lnSpc>
                <a:spcPct val="107000"/>
              </a:lnSpc>
              <a:buFont typeface="Courier New" panose="02070309020205020404" pitchFamily="49" charset="0"/>
              <a:buChar char="o"/>
            </a:pPr>
            <a:r>
              <a:rPr lang="en-GB" sz="2200" b="1" dirty="0">
                <a:effectLst/>
                <a:latin typeface="Calibri" panose="020F0502020204030204" pitchFamily="34" charset="0"/>
                <a:ea typeface="Calibri" panose="020F0502020204030204" pitchFamily="34" charset="0"/>
                <a:cs typeface="Times New Roman" panose="02020603050405020304" pitchFamily="18" charset="0"/>
              </a:rPr>
              <a:t>TA 1.3 </a:t>
            </a:r>
            <a:r>
              <a:rPr lang="en-GB" sz="2200" dirty="0">
                <a:effectLst/>
                <a:latin typeface="Calibri" panose="020F0502020204030204" pitchFamily="34" charset="0"/>
                <a:ea typeface="Calibri" panose="020F0502020204030204" pitchFamily="34" charset="0"/>
                <a:cs typeface="Times New Roman" panose="02020603050405020304" pitchFamily="18" charset="0"/>
              </a:rPr>
              <a:t>- Solve selected exercises and calculation examples</a:t>
            </a:r>
          </a:p>
          <a:p>
            <a:pPr marL="285750" indent="-285750">
              <a:lnSpc>
                <a:spcPct val="107000"/>
              </a:lnSpc>
              <a:spcAft>
                <a:spcPts val="800"/>
              </a:spcAft>
              <a:buFont typeface="Courier New" panose="02070309020205020404" pitchFamily="49" charset="0"/>
              <a:buChar char="o"/>
            </a:pPr>
            <a:r>
              <a:rPr lang="en-GB" sz="2200" b="1" dirty="0">
                <a:effectLst/>
                <a:latin typeface="Calibri" panose="020F0502020204030204" pitchFamily="34" charset="0"/>
                <a:ea typeface="Calibri" panose="020F0502020204030204" pitchFamily="34" charset="0"/>
                <a:cs typeface="Times New Roman" panose="02020603050405020304" pitchFamily="18" charset="0"/>
              </a:rPr>
              <a:t>TA 1.4 </a:t>
            </a:r>
            <a:r>
              <a:rPr lang="en-GB" sz="2200" dirty="0">
                <a:effectLst/>
                <a:latin typeface="Calibri" panose="020F0502020204030204" pitchFamily="34" charset="0"/>
                <a:ea typeface="Calibri" panose="020F0502020204030204" pitchFamily="34" charset="0"/>
                <a:cs typeface="Times New Roman" panose="02020603050405020304" pitchFamily="18" charset="0"/>
              </a:rPr>
              <a:t>– Discuss and provide feedback on students’ solutions</a:t>
            </a:r>
          </a:p>
          <a:p>
            <a:endParaRPr lang="en-GB" dirty="0"/>
          </a:p>
        </p:txBody>
      </p:sp>
      <p:sp>
        <p:nvSpPr>
          <p:cNvPr id="5" name="Content Placeholder 4">
            <a:extLst>
              <a:ext uri="{FF2B5EF4-FFF2-40B4-BE49-F238E27FC236}">
                <a16:creationId xmlns:a16="http://schemas.microsoft.com/office/drawing/2014/main" id="{4820B72E-200C-0897-0EF4-8508AA2E3894}"/>
              </a:ext>
            </a:extLst>
          </p:cNvPr>
          <p:cNvSpPr>
            <a:spLocks noGrp="1"/>
          </p:cNvSpPr>
          <p:nvPr>
            <p:ph sz="half" idx="2"/>
          </p:nvPr>
        </p:nvSpPr>
        <p:spPr/>
        <p:txBody>
          <a:bodyPr>
            <a:normAutofit fontScale="92500"/>
          </a:bodyPr>
          <a:lstStyle/>
          <a:p>
            <a:pPr>
              <a:lnSpc>
                <a:spcPct val="107000"/>
              </a:lnSpc>
              <a:buFont typeface="Wingdings" panose="05000000000000000000" pitchFamily="2" charset="2"/>
              <a:buChar char="q"/>
            </a:pPr>
            <a:r>
              <a:rPr lang="en-GB" sz="2200" b="1" dirty="0">
                <a:effectLst/>
                <a:latin typeface="Calibri" panose="020F0502020204030204" pitchFamily="34" charset="0"/>
                <a:ea typeface="Calibri" panose="020F0502020204030204" pitchFamily="34" charset="0"/>
                <a:cs typeface="Times New Roman" panose="02020603050405020304" pitchFamily="18" charset="0"/>
              </a:rPr>
              <a:t>LA 1.1 </a:t>
            </a:r>
            <a:r>
              <a:rPr lang="en-GB" sz="2200" dirty="0">
                <a:effectLst/>
                <a:latin typeface="Calibri" panose="020F0502020204030204" pitchFamily="34" charset="0"/>
                <a:ea typeface="Calibri" panose="020F0502020204030204" pitchFamily="34" charset="0"/>
                <a:cs typeface="Times New Roman" panose="02020603050405020304" pitchFamily="18" charset="0"/>
              </a:rPr>
              <a:t>- Listen to the explanation, take notes, and ask questions. (choose online or in real life lecture)</a:t>
            </a:r>
          </a:p>
          <a:p>
            <a:pPr>
              <a:lnSpc>
                <a:spcPct val="107000"/>
              </a:lnSpc>
              <a:buFont typeface="Wingdings" panose="05000000000000000000" pitchFamily="2" charset="2"/>
              <a:buChar char="q"/>
            </a:pPr>
            <a:r>
              <a:rPr lang="en-GB" sz="2200" b="1" dirty="0">
                <a:effectLst/>
                <a:latin typeface="Calibri" panose="020F0502020204030204" pitchFamily="34" charset="0"/>
                <a:ea typeface="Calibri" panose="020F0502020204030204" pitchFamily="34" charset="0"/>
                <a:cs typeface="Times New Roman" panose="02020603050405020304" pitchFamily="18" charset="0"/>
              </a:rPr>
              <a:t>LA 1.2</a:t>
            </a:r>
            <a:r>
              <a:rPr lang="en-GB" sz="2200" dirty="0">
                <a:effectLst/>
                <a:latin typeface="Calibri" panose="020F0502020204030204" pitchFamily="34" charset="0"/>
                <a:ea typeface="Calibri" panose="020F0502020204030204" pitchFamily="34" charset="0"/>
                <a:cs typeface="Times New Roman" panose="02020603050405020304" pitchFamily="18" charset="0"/>
              </a:rPr>
              <a:t> – Review the notes and find similar solutions applicable to the given problems and exercises.</a:t>
            </a:r>
          </a:p>
          <a:p>
            <a:pPr>
              <a:lnSpc>
                <a:spcPct val="107000"/>
              </a:lnSpc>
              <a:buFont typeface="Wingdings" panose="05000000000000000000" pitchFamily="2" charset="2"/>
              <a:buChar char="q"/>
            </a:pPr>
            <a:r>
              <a:rPr lang="en-GB" sz="2200" b="1" dirty="0">
                <a:effectLst/>
                <a:latin typeface="Calibri" panose="020F0502020204030204" pitchFamily="34" charset="0"/>
                <a:ea typeface="Calibri" panose="020F0502020204030204" pitchFamily="34" charset="0"/>
                <a:cs typeface="Times New Roman" panose="02020603050405020304" pitchFamily="18" charset="0"/>
              </a:rPr>
              <a:t>LA 1.3 </a:t>
            </a:r>
            <a:r>
              <a:rPr lang="en-GB" sz="2200" dirty="0">
                <a:effectLst/>
                <a:latin typeface="Calibri" panose="020F0502020204030204" pitchFamily="34" charset="0"/>
                <a:ea typeface="Calibri" panose="020F0502020204030204" pitchFamily="34" charset="0"/>
                <a:cs typeface="Times New Roman" panose="02020603050405020304" pitchFamily="18" charset="0"/>
              </a:rPr>
              <a:t>– Compare the solutions with the correction (feedback) given by the teacher</a:t>
            </a:r>
          </a:p>
          <a:p>
            <a:pPr>
              <a:lnSpc>
                <a:spcPct val="107000"/>
              </a:lnSpc>
              <a:spcAft>
                <a:spcPts val="800"/>
              </a:spcAft>
              <a:buFont typeface="Wingdings" panose="05000000000000000000" pitchFamily="2" charset="2"/>
              <a:buChar char="q"/>
            </a:pPr>
            <a:r>
              <a:rPr lang="en-GB" sz="2200" b="1" dirty="0">
                <a:effectLst/>
                <a:latin typeface="Calibri" panose="020F0502020204030204" pitchFamily="34" charset="0"/>
                <a:ea typeface="Calibri" panose="020F0502020204030204" pitchFamily="34" charset="0"/>
                <a:cs typeface="Times New Roman" panose="02020603050405020304" pitchFamily="18" charset="0"/>
              </a:rPr>
              <a:t>LA 1.4 </a:t>
            </a:r>
            <a:r>
              <a:rPr lang="en-GB" sz="2200" dirty="0">
                <a:effectLst/>
                <a:latin typeface="Calibri" panose="020F0502020204030204" pitchFamily="34" charset="0"/>
                <a:ea typeface="Calibri" panose="020F0502020204030204" pitchFamily="34" charset="0"/>
                <a:cs typeface="Times New Roman" panose="02020603050405020304" pitchFamily="18" charset="0"/>
              </a:rPr>
              <a:t>– Answer the self-tests online (is this final assessment? Or formative assessment, then provide feedback afterwards)</a:t>
            </a:r>
          </a:p>
          <a:p>
            <a:endParaRPr lang="en-GB" dirty="0"/>
          </a:p>
        </p:txBody>
      </p:sp>
    </p:spTree>
    <p:extLst>
      <p:ext uri="{BB962C8B-B14F-4D97-AF65-F5344CB8AC3E}">
        <p14:creationId xmlns:p14="http://schemas.microsoft.com/office/powerpoint/2010/main" val="255578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D4C88-9429-1BC5-6EED-0F6346C4126A}"/>
              </a:ext>
            </a:extLst>
          </p:cNvPr>
          <p:cNvSpPr>
            <a:spLocks noGrp="1"/>
          </p:cNvSpPr>
          <p:nvPr>
            <p:ph type="title"/>
          </p:nvPr>
        </p:nvSpPr>
        <p:spPr>
          <a:xfrm>
            <a:off x="761800" y="436837"/>
            <a:ext cx="5334197" cy="798285"/>
          </a:xfrm>
        </p:spPr>
        <p:txBody>
          <a:bodyPr anchor="ctr">
            <a:normAutofit/>
          </a:bodyPr>
          <a:lstStyle/>
          <a:p>
            <a:r>
              <a:rPr lang="en-GB" sz="4000" dirty="0"/>
              <a:t>Assessment Methods</a:t>
            </a:r>
          </a:p>
        </p:txBody>
      </p:sp>
      <p:sp>
        <p:nvSpPr>
          <p:cNvPr id="3" name="Rectangle 1">
            <a:extLst>
              <a:ext uri="{FF2B5EF4-FFF2-40B4-BE49-F238E27FC236}">
                <a16:creationId xmlns:a16="http://schemas.microsoft.com/office/drawing/2014/main" id="{F79FC214-6502-D804-13D7-CAF4F2A4D123}"/>
              </a:ext>
            </a:extLst>
          </p:cNvPr>
          <p:cNvSpPr>
            <a:spLocks noGrp="1" noChangeArrowheads="1"/>
          </p:cNvSpPr>
          <p:nvPr>
            <p:ph idx="1"/>
          </p:nvPr>
        </p:nvSpPr>
        <p:spPr bwMode="auto">
          <a:xfrm>
            <a:off x="544286" y="1146630"/>
            <a:ext cx="6016171" cy="50934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R="0" lvl="0" defTabSz="914400" rtl="0" eaLnBrk="0" fontAlgn="base" latinLnBrk="0" hangingPunct="0">
              <a:spcBef>
                <a:spcPct val="0"/>
              </a:spcBef>
              <a:spcAft>
                <a:spcPts val="600"/>
              </a:spcAft>
              <a:buClrTx/>
              <a:buSzTx/>
              <a:buFont typeface="Wingdings" panose="05000000000000000000" pitchFamily="2" charset="2"/>
              <a:buChar char="Ø"/>
              <a:tabLst/>
            </a:pPr>
            <a:r>
              <a:rPr kumimoji="0" lang="en-GB" altLang="en-US" sz="2000" b="1" i="0" u="none" strike="noStrike" cap="none" normalizeH="0" baseline="0" dirty="0">
                <a:ln>
                  <a:noFill/>
                </a:ln>
                <a:effectLst/>
                <a:latin typeface="Arial" panose="020B0604020202020204" pitchFamily="34" charset="0"/>
              </a:rPr>
              <a:t>Formative assessment: </a:t>
            </a:r>
            <a:r>
              <a:rPr kumimoji="0" lang="en-GB" altLang="en-US" sz="2000" i="0" u="none" strike="noStrike" cap="none" normalizeH="0" baseline="0" dirty="0">
                <a:ln>
                  <a:noFill/>
                </a:ln>
                <a:effectLst/>
                <a:latin typeface="Arial" panose="020B0604020202020204" pitchFamily="34" charset="0"/>
              </a:rPr>
              <a:t>self-evaluation questions</a:t>
            </a:r>
          </a:p>
          <a:p>
            <a:pPr marR="0" lvl="0" defTabSz="914400" rtl="0" eaLnBrk="0" fontAlgn="base" latinLnBrk="0" hangingPunct="0">
              <a:spcBef>
                <a:spcPct val="0"/>
              </a:spcBef>
              <a:spcAft>
                <a:spcPts val="600"/>
              </a:spcAft>
              <a:buClrTx/>
              <a:buSzTx/>
              <a:buFont typeface="Wingdings" panose="05000000000000000000" pitchFamily="2" charset="2"/>
              <a:buChar char="Ø"/>
              <a:tabLst/>
            </a:pPr>
            <a:r>
              <a:rPr kumimoji="0" lang="en-GB" altLang="en-US" sz="2000" b="1" i="0" u="none" strike="noStrike" cap="none" normalizeH="0" baseline="0" dirty="0">
                <a:ln>
                  <a:noFill/>
                </a:ln>
                <a:effectLst/>
                <a:latin typeface="Arial" panose="020B0604020202020204" pitchFamily="34" charset="0"/>
              </a:rPr>
              <a:t>Formative assessment: </a:t>
            </a:r>
            <a:r>
              <a:rPr kumimoji="0" lang="en-GB" altLang="en-US" sz="2000" i="0" u="none" strike="noStrike" cap="none" normalizeH="0" baseline="0" dirty="0">
                <a:ln>
                  <a:noFill/>
                </a:ln>
                <a:effectLst/>
                <a:latin typeface="Arial" panose="020B0604020202020204" pitchFamily="34" charset="0"/>
              </a:rPr>
              <a:t>Problem sets and exercises on material selection and process design.</a:t>
            </a:r>
          </a:p>
          <a:p>
            <a:pPr marR="0" lvl="0" defTabSz="914400" rtl="0" eaLnBrk="0" fontAlgn="base" latinLnBrk="0" hangingPunct="0">
              <a:spcBef>
                <a:spcPct val="0"/>
              </a:spcBef>
              <a:spcAft>
                <a:spcPts val="600"/>
              </a:spcAft>
              <a:buClrTx/>
              <a:buSzTx/>
              <a:buFont typeface="Wingdings" panose="05000000000000000000" pitchFamily="2" charset="2"/>
              <a:buChar char="Ø"/>
              <a:tabLst/>
            </a:pPr>
            <a:r>
              <a:rPr kumimoji="0" lang="en-GB" altLang="en-US" sz="2000" b="1" i="0" u="none" strike="noStrike" cap="none" normalizeH="0" baseline="0" dirty="0">
                <a:ln>
                  <a:noFill/>
                </a:ln>
                <a:effectLst/>
                <a:latin typeface="Arial" panose="020B0604020202020204" pitchFamily="34" charset="0"/>
              </a:rPr>
              <a:t>Summative assessment: </a:t>
            </a:r>
            <a:r>
              <a:rPr kumimoji="0" lang="en-GB" altLang="en-US" sz="2000" i="0" u="none" strike="noStrike" cap="none" normalizeH="0" baseline="0" dirty="0">
                <a:ln>
                  <a:noFill/>
                </a:ln>
                <a:effectLst/>
                <a:latin typeface="Arial" panose="020B0604020202020204" pitchFamily="34" charset="0"/>
              </a:rPr>
              <a:t>Quizzes and exams to assess knowledge of fundamental concepts on Moodle platform.</a:t>
            </a:r>
          </a:p>
        </p:txBody>
      </p:sp>
      <p:pic>
        <p:nvPicPr>
          <p:cNvPr id="6" name="Picture 5" descr="Molecules">
            <a:extLst>
              <a:ext uri="{FF2B5EF4-FFF2-40B4-BE49-F238E27FC236}">
                <a16:creationId xmlns:a16="http://schemas.microsoft.com/office/drawing/2014/main" id="{CCFF9EDC-3E2F-F1A2-FBA0-8472A7A22984}"/>
              </a:ext>
            </a:extLst>
          </p:cNvPr>
          <p:cNvPicPr>
            <a:picLocks noChangeAspect="1"/>
          </p:cNvPicPr>
          <p:nvPr/>
        </p:nvPicPr>
        <p:blipFill rotWithShape="1">
          <a:blip r:embed="rId2"/>
          <a:srcRect l="33392" r="1477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88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B2B99-DA08-7B46-5C5A-6177F62E1EAD}"/>
              </a:ext>
            </a:extLst>
          </p:cNvPr>
          <p:cNvSpPr>
            <a:spLocks noGrp="1"/>
          </p:cNvSpPr>
          <p:nvPr>
            <p:ph type="title"/>
          </p:nvPr>
        </p:nvSpPr>
        <p:spPr>
          <a:xfrm>
            <a:off x="761803" y="350196"/>
            <a:ext cx="4646904" cy="1624520"/>
          </a:xfrm>
        </p:spPr>
        <p:txBody>
          <a:bodyPr anchor="ctr">
            <a:normAutofit/>
          </a:bodyPr>
          <a:lstStyle/>
          <a:p>
            <a:r>
              <a:rPr lang="en-GB" sz="3700"/>
              <a:t>Embracing Video Lectures: A Positive Outcome</a:t>
            </a:r>
          </a:p>
        </p:txBody>
      </p:sp>
      <p:sp>
        <p:nvSpPr>
          <p:cNvPr id="4" name="Rectangle 1">
            <a:extLst>
              <a:ext uri="{FF2B5EF4-FFF2-40B4-BE49-F238E27FC236}">
                <a16:creationId xmlns:a16="http://schemas.microsoft.com/office/drawing/2014/main" id="{F2C5DB4F-74A6-C79B-DBDA-50BDEC9D7E16}"/>
              </a:ext>
            </a:extLst>
          </p:cNvPr>
          <p:cNvSpPr>
            <a:spLocks noGrp="1" noChangeArrowheads="1"/>
          </p:cNvSpPr>
          <p:nvPr>
            <p:ph idx="1"/>
          </p:nvPr>
        </p:nvSpPr>
        <p:spPr bwMode="auto">
          <a:xfrm>
            <a:off x="761802" y="2743200"/>
            <a:ext cx="4646905" cy="36131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a:ln>
                  <a:noFill/>
                </a:ln>
                <a:effectLst/>
                <a:latin typeface="Arial" panose="020B0604020202020204" pitchFamily="34" charset="0"/>
              </a:rPr>
              <a:t>COVID-19 Necessity as Catalyst:</a:t>
            </a:r>
            <a:r>
              <a:rPr kumimoji="0" lang="en-US" altLang="en-US" sz="1900" b="0" i="0" u="none" strike="noStrike" cap="none" normalizeH="0" baseline="0">
                <a:ln>
                  <a:noFill/>
                </a:ln>
                <a:effectLst/>
                <a:latin typeface="Arial" panose="020B0604020202020204" pitchFamily="34" charset="0"/>
              </a:rPr>
              <a:t> The pandemic forced the creation of high-quality video lectures.</a:t>
            </a:r>
          </a:p>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a:ln>
                  <a:noFill/>
                </a:ln>
                <a:effectLst/>
                <a:latin typeface="Arial" panose="020B0604020202020204" pitchFamily="34" charset="0"/>
              </a:rPr>
              <a:t>Post-Pandemic Benefits:</a:t>
            </a:r>
            <a:endParaRPr kumimoji="0" lang="en-US" altLang="en-US" sz="1900" b="0" i="0" u="none" strike="noStrike" cap="none" normalizeH="0" baseline="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a:ln>
                  <a:noFill/>
                </a:ln>
                <a:effectLst/>
                <a:latin typeface="Arial" panose="020B0604020202020204" pitchFamily="34" charset="0"/>
              </a:rPr>
              <a:t>Flexibility for both instructor and students (scheduling, protests, etc.)</a:t>
            </a: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a:ln>
                  <a:noFill/>
                </a:ln>
                <a:effectLst/>
                <a:latin typeface="Arial" panose="020B0604020202020204" pitchFamily="34" charset="0"/>
              </a:rPr>
              <a:t>Reusable resource for future courses</a:t>
            </a:r>
          </a:p>
          <a:p>
            <a:pPr marL="0" marR="0" lvl="0" indent="0" defTabSz="914400" rtl="0" eaLnBrk="0" fontAlgn="base" latinLnBrk="0" hangingPunct="0">
              <a:spcBef>
                <a:spcPct val="0"/>
              </a:spcBef>
              <a:spcAft>
                <a:spcPts val="600"/>
              </a:spcAft>
              <a:buClrTx/>
              <a:buSzTx/>
              <a:buFontTx/>
              <a:buChar char="•"/>
              <a:tabLst/>
            </a:pPr>
            <a:r>
              <a:rPr kumimoji="0" lang="en-US" altLang="en-US" sz="1900" b="0" i="0" u="none" strike="noStrike" cap="none" normalizeH="0" baseline="0">
                <a:ln>
                  <a:noFill/>
                </a:ln>
                <a:effectLst/>
                <a:latin typeface="Arial" panose="020B0604020202020204" pitchFamily="34" charset="0"/>
              </a:rPr>
              <a:t>Accessibility for students who missed class or need review</a:t>
            </a:r>
          </a:p>
          <a:p>
            <a:pPr marL="0" marR="0" lvl="0" indent="0" defTabSz="914400" rtl="0" eaLnBrk="0" fontAlgn="base" latinLnBrk="0" hangingPunct="0">
              <a:spcBef>
                <a:spcPct val="0"/>
              </a:spcBef>
              <a:spcAft>
                <a:spcPts val="600"/>
              </a:spcAft>
              <a:buClrTx/>
              <a:buSzTx/>
              <a:buFontTx/>
              <a:buChar char="•"/>
              <a:tabLst/>
            </a:pPr>
            <a:r>
              <a:rPr kumimoji="0" lang="en-US" altLang="en-US" sz="1900" b="1" i="0" u="none" strike="noStrike" cap="none" normalizeH="0" baseline="0">
                <a:ln>
                  <a:noFill/>
                </a:ln>
                <a:effectLst/>
                <a:latin typeface="Arial" panose="020B0604020202020204" pitchFamily="34" charset="0"/>
              </a:rPr>
              <a:t>Unexpected Advantage:</a:t>
            </a:r>
            <a:r>
              <a:rPr kumimoji="0" lang="en-US" altLang="en-US" sz="1900" b="0" i="0" u="none" strike="noStrike" cap="none" normalizeH="0" baseline="0">
                <a:ln>
                  <a:noFill/>
                </a:ln>
                <a:effectLst/>
                <a:latin typeface="Arial" panose="020B0604020202020204" pitchFamily="34" charset="0"/>
              </a:rPr>
              <a:t> Ability to speak at a faster pace in recorded lectures improved student engagement. </a:t>
            </a:r>
          </a:p>
        </p:txBody>
      </p:sp>
      <p:pic>
        <p:nvPicPr>
          <p:cNvPr id="6" name="Picture 5" descr="Glasses on top of a book">
            <a:extLst>
              <a:ext uri="{FF2B5EF4-FFF2-40B4-BE49-F238E27FC236}">
                <a16:creationId xmlns:a16="http://schemas.microsoft.com/office/drawing/2014/main" id="{759E227D-92E7-33C4-34DB-A9E28FA0057F}"/>
              </a:ext>
            </a:extLst>
          </p:cNvPr>
          <p:cNvPicPr>
            <a:picLocks noChangeAspect="1"/>
          </p:cNvPicPr>
          <p:nvPr/>
        </p:nvPicPr>
        <p:blipFill rotWithShape="1">
          <a:blip r:embed="rId2"/>
          <a:srcRect l="7856" r="33188" b="-1"/>
          <a:stretch/>
        </p:blipFill>
        <p:spPr>
          <a:xfrm>
            <a:off x="6096000" y="1"/>
            <a:ext cx="6102825" cy="6858000"/>
          </a:xfrm>
          <a:prstGeom prst="rect">
            <a:avLst/>
          </a:prstGeom>
        </p:spPr>
      </p:pic>
    </p:spTree>
    <p:extLst>
      <p:ext uri="{BB962C8B-B14F-4D97-AF65-F5344CB8AC3E}">
        <p14:creationId xmlns:p14="http://schemas.microsoft.com/office/powerpoint/2010/main" val="139152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hite puzzle with one red piece">
            <a:extLst>
              <a:ext uri="{FF2B5EF4-FFF2-40B4-BE49-F238E27FC236}">
                <a16:creationId xmlns:a16="http://schemas.microsoft.com/office/drawing/2014/main" id="{4A1E7378-2D76-7F0F-B03D-A8217B53249A}"/>
              </a:ext>
            </a:extLst>
          </p:cNvPr>
          <p:cNvPicPr>
            <a:picLocks noChangeAspect="1"/>
          </p:cNvPicPr>
          <p:nvPr/>
        </p:nvPicPr>
        <p:blipFill rotWithShape="1">
          <a:blip r:embed="rId2"/>
          <a:srcRect l="28594" r="27031"/>
          <a:stretch/>
        </p:blipFill>
        <p:spPr>
          <a:xfrm>
            <a:off x="-1" y="-2"/>
            <a:ext cx="5410198" cy="6858002"/>
          </a:xfrm>
          <a:prstGeom prst="rect">
            <a:avLst/>
          </a:prstGeom>
        </p:spPr>
      </p:pic>
      <p:sp useBgFill="1">
        <p:nvSpPr>
          <p:cNvPr id="19" name="Rectangle 1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1EDF9-E220-DA53-ADD9-73AEEAEB1BDC}"/>
              </a:ext>
            </a:extLst>
          </p:cNvPr>
          <p:cNvSpPr>
            <a:spLocks noGrp="1"/>
          </p:cNvSpPr>
          <p:nvPr>
            <p:ph type="title"/>
          </p:nvPr>
        </p:nvSpPr>
        <p:spPr>
          <a:xfrm>
            <a:off x="6115317" y="405685"/>
            <a:ext cx="5464968" cy="1559301"/>
          </a:xfrm>
        </p:spPr>
        <p:txBody>
          <a:bodyPr>
            <a:normAutofit/>
          </a:bodyPr>
          <a:lstStyle/>
          <a:p>
            <a:r>
              <a:rPr lang="en-GB" sz="4000"/>
              <a:t>Formative Assessment: A Powerful Tool for Learning</a:t>
            </a:r>
          </a:p>
        </p:txBody>
      </p:sp>
      <p:sp>
        <p:nvSpPr>
          <p:cNvPr id="4" name="Rectangle 1">
            <a:extLst>
              <a:ext uri="{FF2B5EF4-FFF2-40B4-BE49-F238E27FC236}">
                <a16:creationId xmlns:a16="http://schemas.microsoft.com/office/drawing/2014/main" id="{21FCB236-B686-5D4A-9166-8C9C0F8A1B9C}"/>
              </a:ext>
            </a:extLst>
          </p:cNvPr>
          <p:cNvSpPr>
            <a:spLocks noGrp="1" noChangeArrowheads="1"/>
          </p:cNvSpPr>
          <p:nvPr>
            <p:ph idx="1"/>
          </p:nvPr>
        </p:nvSpPr>
        <p:spPr bwMode="auto">
          <a:xfrm>
            <a:off x="6115317" y="2743200"/>
            <a:ext cx="5247340" cy="34968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2000" b="1" i="0" u="none" strike="noStrike" cap="none" normalizeH="0" baseline="0" dirty="0">
                <a:ln>
                  <a:noFill/>
                </a:ln>
                <a:effectLst/>
                <a:latin typeface="Arial" panose="020B0604020202020204" pitchFamily="34" charset="0"/>
              </a:rPr>
              <a:t>Positive Impact:</a:t>
            </a: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Ongoing assessment throughout the year fostered continuous improvement.</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Allowed for early intervention with struggling students.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Provided students with more frequent feedback.</a:t>
            </a:r>
          </a:p>
          <a:p>
            <a:pPr marL="0" marR="0" lvl="0" indent="0" defTabSz="914400" rtl="0" eaLnBrk="0" fontAlgn="base" latinLnBrk="0" hangingPunct="0">
              <a:spcBef>
                <a:spcPct val="0"/>
              </a:spcBef>
              <a:spcAft>
                <a:spcPts val="600"/>
              </a:spcAft>
              <a:buClrTx/>
              <a:buSzTx/>
              <a:buFontTx/>
              <a:buChar char="•"/>
              <a:tabLst/>
            </a:pPr>
            <a:r>
              <a:rPr kumimoji="0" lang="en-US" altLang="en-US" sz="2000" b="1" i="0" u="none" strike="noStrike" cap="none" normalizeH="0" baseline="0" dirty="0">
                <a:ln>
                  <a:noFill/>
                </a:ln>
                <a:effectLst/>
                <a:latin typeface="Arial" panose="020B0604020202020204" pitchFamily="34" charset="0"/>
              </a:rPr>
              <a:t>Next Steps:</a:t>
            </a:r>
            <a:r>
              <a:rPr kumimoji="0" lang="en-US" altLang="en-US" sz="2000" b="0" i="0" u="none" strike="noStrike" cap="none" normalizeH="0" baseline="0" dirty="0">
                <a:ln>
                  <a:noFill/>
                </a:ln>
                <a:effectLst/>
                <a:latin typeface="Arial" panose="020B0604020202020204" pitchFamily="34" charset="0"/>
              </a:rPr>
              <a:t> Explore a wider variety of formative assessment types. </a:t>
            </a:r>
          </a:p>
        </p:txBody>
      </p:sp>
    </p:spTree>
    <p:extLst>
      <p:ext uri="{BB962C8B-B14F-4D97-AF65-F5344CB8AC3E}">
        <p14:creationId xmlns:p14="http://schemas.microsoft.com/office/powerpoint/2010/main" val="4005119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972</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Courier New</vt:lpstr>
      <vt:lpstr>Wingdings</vt:lpstr>
      <vt:lpstr>Office Theme</vt:lpstr>
      <vt:lpstr>Flex Blended Learning at POLITO</vt:lpstr>
      <vt:lpstr>Introduction</vt:lpstr>
      <vt:lpstr>Educational Unit Title: Materials Science Fundamentals: Metals, Polymers, and Engineering Properties</vt:lpstr>
      <vt:lpstr>Content Outline</vt:lpstr>
      <vt:lpstr>Learning Objectives</vt:lpstr>
      <vt:lpstr>Teaching and learning activities</vt:lpstr>
      <vt:lpstr>Assessment Methods</vt:lpstr>
      <vt:lpstr>Embracing Video Lectures: A Positive Outcome</vt:lpstr>
      <vt:lpstr>Formative Assessment: A Powerful Tool for Learning</vt:lpstr>
      <vt:lpstr>Building a Comprehensive Online Learning Environment</vt:lpstr>
      <vt:lpstr>The Challenges of Video Lectures and Online Instruction</vt:lpstr>
      <vt:lpstr>Recommendations for Improvement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Dario Antonelli</dc:creator>
  <cp:lastModifiedBy>Antonio Maffei</cp:lastModifiedBy>
  <cp:revision>1</cp:revision>
  <dcterms:created xsi:type="dcterms:W3CDTF">2024-06-23T16:20:11Z</dcterms:created>
  <dcterms:modified xsi:type="dcterms:W3CDTF">2025-04-14T06:55:37Z</dcterms:modified>
</cp:coreProperties>
</file>